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1" r:id="rId4"/>
    <p:sldMasterId id="2147483680" r:id="rId5"/>
  </p:sldMasterIdLst>
  <p:notesMasterIdLst>
    <p:notesMasterId r:id="rId88"/>
  </p:notesMasterIdLst>
  <p:handoutMasterIdLst>
    <p:handoutMasterId r:id="rId89"/>
  </p:handoutMasterIdLst>
  <p:sldIdLst>
    <p:sldId id="260" r:id="rId6"/>
    <p:sldId id="268" r:id="rId7"/>
    <p:sldId id="451" r:id="rId8"/>
    <p:sldId id="452" r:id="rId9"/>
    <p:sldId id="453" r:id="rId10"/>
    <p:sldId id="454" r:id="rId11"/>
    <p:sldId id="455" r:id="rId12"/>
    <p:sldId id="456" r:id="rId13"/>
    <p:sldId id="457" r:id="rId14"/>
    <p:sldId id="465" r:id="rId15"/>
    <p:sldId id="458" r:id="rId16"/>
    <p:sldId id="461" r:id="rId17"/>
    <p:sldId id="462" r:id="rId18"/>
    <p:sldId id="463" r:id="rId19"/>
    <p:sldId id="464" r:id="rId20"/>
    <p:sldId id="468" r:id="rId21"/>
    <p:sldId id="459" r:id="rId22"/>
    <p:sldId id="466" r:id="rId23"/>
    <p:sldId id="391" r:id="rId24"/>
    <p:sldId id="392" r:id="rId25"/>
    <p:sldId id="393" r:id="rId26"/>
    <p:sldId id="394" r:id="rId27"/>
    <p:sldId id="328" r:id="rId28"/>
    <p:sldId id="469" r:id="rId29"/>
    <p:sldId id="470" r:id="rId30"/>
    <p:sldId id="329" r:id="rId31"/>
    <p:sldId id="471" r:id="rId32"/>
    <p:sldId id="472" r:id="rId33"/>
    <p:sldId id="473" r:id="rId34"/>
    <p:sldId id="332" r:id="rId35"/>
    <p:sldId id="474" r:id="rId36"/>
    <p:sldId id="475" r:id="rId37"/>
    <p:sldId id="476" r:id="rId38"/>
    <p:sldId id="477" r:id="rId39"/>
    <p:sldId id="478" r:id="rId40"/>
    <p:sldId id="479" r:id="rId41"/>
    <p:sldId id="480" r:id="rId42"/>
    <p:sldId id="481" r:id="rId43"/>
    <p:sldId id="482" r:id="rId44"/>
    <p:sldId id="483" r:id="rId45"/>
    <p:sldId id="484" r:id="rId46"/>
    <p:sldId id="485" r:id="rId47"/>
    <p:sldId id="486" r:id="rId48"/>
    <p:sldId id="487" r:id="rId49"/>
    <p:sldId id="488" r:id="rId50"/>
    <p:sldId id="489" r:id="rId51"/>
    <p:sldId id="491" r:id="rId52"/>
    <p:sldId id="492" r:id="rId53"/>
    <p:sldId id="493" r:id="rId54"/>
    <p:sldId id="494" r:id="rId55"/>
    <p:sldId id="495" r:id="rId56"/>
    <p:sldId id="496" r:id="rId57"/>
    <p:sldId id="498" r:id="rId58"/>
    <p:sldId id="499" r:id="rId59"/>
    <p:sldId id="497" r:id="rId60"/>
    <p:sldId id="500" r:id="rId61"/>
    <p:sldId id="501" r:id="rId62"/>
    <p:sldId id="502" r:id="rId63"/>
    <p:sldId id="490" r:id="rId64"/>
    <p:sldId id="503" r:id="rId65"/>
    <p:sldId id="504" r:id="rId66"/>
    <p:sldId id="505" r:id="rId67"/>
    <p:sldId id="507" r:id="rId68"/>
    <p:sldId id="508" r:id="rId69"/>
    <p:sldId id="510" r:id="rId70"/>
    <p:sldId id="509" r:id="rId71"/>
    <p:sldId id="511" r:id="rId72"/>
    <p:sldId id="512" r:id="rId73"/>
    <p:sldId id="513" r:id="rId74"/>
    <p:sldId id="514" r:id="rId75"/>
    <p:sldId id="515" r:id="rId76"/>
    <p:sldId id="506" r:id="rId77"/>
    <p:sldId id="516" r:id="rId78"/>
    <p:sldId id="517" r:id="rId79"/>
    <p:sldId id="518" r:id="rId80"/>
    <p:sldId id="519" r:id="rId81"/>
    <p:sldId id="520" r:id="rId82"/>
    <p:sldId id="521" r:id="rId83"/>
    <p:sldId id="537" r:id="rId84"/>
    <p:sldId id="538" r:id="rId85"/>
    <p:sldId id="522" r:id="rId86"/>
    <p:sldId id="263" r:id="rId8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m, Krisha" initials="LK" lastIdx="2" clrIdx="0">
    <p:extLst>
      <p:ext uri="{19B8F6BF-5375-455C-9EA6-DF929625EA0E}">
        <p15:presenceInfo xmlns:p15="http://schemas.microsoft.com/office/powerpoint/2012/main" userId="S-1-5-21-3458574638-2780845101-4193349012-47727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2244"/>
    <a:srgbClr val="17A488"/>
    <a:srgbClr val="002047"/>
    <a:srgbClr val="5A5F68"/>
    <a:srgbClr val="404B5C"/>
    <a:srgbClr val="FFFFFF"/>
    <a:srgbClr val="363636"/>
    <a:srgbClr val="555556"/>
    <a:srgbClr val="646464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22" autoAdjust="0"/>
    <p:restoredTop sz="95084" autoAdjust="0"/>
  </p:normalViewPr>
  <p:slideViewPr>
    <p:cSldViewPr snapToGrid="0" snapToObjects="1">
      <p:cViewPr varScale="1">
        <p:scale>
          <a:sx n="76" d="100"/>
          <a:sy n="76" d="100"/>
        </p:scale>
        <p:origin x="77" y="2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59" d="100"/>
          <a:sy n="59" d="100"/>
        </p:scale>
        <p:origin x="2251" y="7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63" Type="http://schemas.openxmlformats.org/officeDocument/2006/relationships/slide" Target="slides/slide58.xml"/><Relationship Id="rId68" Type="http://schemas.openxmlformats.org/officeDocument/2006/relationships/slide" Target="slides/slide63.xml"/><Relationship Id="rId84" Type="http://schemas.openxmlformats.org/officeDocument/2006/relationships/slide" Target="slides/slide79.xml"/><Relationship Id="rId89" Type="http://schemas.openxmlformats.org/officeDocument/2006/relationships/handoutMaster" Target="handoutMasters/handoutMaster1.xml"/><Relationship Id="rId16" Type="http://schemas.openxmlformats.org/officeDocument/2006/relationships/slide" Target="slides/slide11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53" Type="http://schemas.openxmlformats.org/officeDocument/2006/relationships/slide" Target="slides/slide48.xml"/><Relationship Id="rId58" Type="http://schemas.openxmlformats.org/officeDocument/2006/relationships/slide" Target="slides/slide53.xml"/><Relationship Id="rId74" Type="http://schemas.openxmlformats.org/officeDocument/2006/relationships/slide" Target="slides/slide69.xml"/><Relationship Id="rId79" Type="http://schemas.openxmlformats.org/officeDocument/2006/relationships/slide" Target="slides/slide74.xml"/><Relationship Id="rId5" Type="http://schemas.openxmlformats.org/officeDocument/2006/relationships/slideMaster" Target="slideMasters/slideMaster2.xml"/><Relationship Id="rId90" Type="http://schemas.openxmlformats.org/officeDocument/2006/relationships/commentAuthors" Target="commentAuthors.xml"/><Relationship Id="rId95" Type="http://schemas.microsoft.com/office/2016/11/relationships/changesInfo" Target="changesInfos/changesInfo1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64" Type="http://schemas.openxmlformats.org/officeDocument/2006/relationships/slide" Target="slides/slide59.xml"/><Relationship Id="rId69" Type="http://schemas.openxmlformats.org/officeDocument/2006/relationships/slide" Target="slides/slide64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80" Type="http://schemas.openxmlformats.org/officeDocument/2006/relationships/slide" Target="slides/slide75.xml"/><Relationship Id="rId85" Type="http://schemas.openxmlformats.org/officeDocument/2006/relationships/slide" Target="slides/slide80.xml"/><Relationship Id="rId93" Type="http://schemas.openxmlformats.org/officeDocument/2006/relationships/theme" Target="theme/theme1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59" Type="http://schemas.openxmlformats.org/officeDocument/2006/relationships/slide" Target="slides/slide54.xml"/><Relationship Id="rId67" Type="http://schemas.openxmlformats.org/officeDocument/2006/relationships/slide" Target="slides/slide62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slide" Target="slides/slide49.xml"/><Relationship Id="rId62" Type="http://schemas.openxmlformats.org/officeDocument/2006/relationships/slide" Target="slides/slide57.xml"/><Relationship Id="rId70" Type="http://schemas.openxmlformats.org/officeDocument/2006/relationships/slide" Target="slides/slide65.xml"/><Relationship Id="rId75" Type="http://schemas.openxmlformats.org/officeDocument/2006/relationships/slide" Target="slides/slide70.xml"/><Relationship Id="rId83" Type="http://schemas.openxmlformats.org/officeDocument/2006/relationships/slide" Target="slides/slide78.xml"/><Relationship Id="rId88" Type="http://schemas.openxmlformats.org/officeDocument/2006/relationships/notesMaster" Target="notesMasters/notesMaster1.xml"/><Relationship Id="rId9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slide" Target="slides/slide5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slide" Target="slides/slide47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81" Type="http://schemas.openxmlformats.org/officeDocument/2006/relationships/slide" Target="slides/slide76.xml"/><Relationship Id="rId86" Type="http://schemas.openxmlformats.org/officeDocument/2006/relationships/slide" Target="slides/slide81.xml"/><Relationship Id="rId9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92" Type="http://schemas.openxmlformats.org/officeDocument/2006/relationships/viewProps" Target="viewProps.xml"/><Relationship Id="rId2" Type="http://schemas.openxmlformats.org/officeDocument/2006/relationships/customXml" Target="../customXml/item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slide" Target="slides/slide82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56" Type="http://schemas.openxmlformats.org/officeDocument/2006/relationships/slide" Target="slides/slide51.xml"/><Relationship Id="rId77" Type="http://schemas.openxmlformats.org/officeDocument/2006/relationships/slide" Target="slides/slide7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m, Krisha" userId="d6b91ba6-cd94-4226-a7ac-204f415fadfd" providerId="ADAL" clId="{1A25D52F-36CA-4542-A45B-56DEA4B4CD10}"/>
    <pc:docChg chg="custSel delSld modSld delSection modSection">
      <pc:chgData name="Lim, Krisha" userId="d6b91ba6-cd94-4226-a7ac-204f415fadfd" providerId="ADAL" clId="{1A25D52F-36CA-4542-A45B-56DEA4B4CD10}" dt="2022-04-19T04:40:03.130" v="535" actId="20577"/>
      <pc:docMkLst>
        <pc:docMk/>
      </pc:docMkLst>
      <pc:sldChg chg="modSp">
        <pc:chgData name="Lim, Krisha" userId="d6b91ba6-cd94-4226-a7ac-204f415fadfd" providerId="ADAL" clId="{1A25D52F-36CA-4542-A45B-56DEA4B4CD10}" dt="2022-04-19T03:36:43.962" v="13" actId="20577"/>
        <pc:sldMkLst>
          <pc:docMk/>
          <pc:sldMk cId="1784189900" sldId="260"/>
        </pc:sldMkLst>
        <pc:spChg chg="mod">
          <ac:chgData name="Lim, Krisha" userId="d6b91ba6-cd94-4226-a7ac-204f415fadfd" providerId="ADAL" clId="{1A25D52F-36CA-4542-A45B-56DEA4B4CD10}" dt="2022-04-19T03:36:43.962" v="13" actId="20577"/>
          <ac:spMkLst>
            <pc:docMk/>
            <pc:sldMk cId="1784189900" sldId="260"/>
            <ac:spMk id="2" creationId="{B105E445-B861-4282-9979-68ED7431C5F7}"/>
          </ac:spMkLst>
        </pc:spChg>
      </pc:sldChg>
      <pc:sldChg chg="del">
        <pc:chgData name="Lim, Krisha" userId="d6b91ba6-cd94-4226-a7ac-204f415fadfd" providerId="ADAL" clId="{1A25D52F-36CA-4542-A45B-56DEA4B4CD10}" dt="2022-04-19T03:37:28.466" v="16" actId="2696"/>
        <pc:sldMkLst>
          <pc:docMk/>
          <pc:sldMk cId="4033472215" sldId="265"/>
        </pc:sldMkLst>
      </pc:sldChg>
      <pc:sldChg chg="del">
        <pc:chgData name="Lim, Krisha" userId="d6b91ba6-cd94-4226-a7ac-204f415fadfd" providerId="ADAL" clId="{1A25D52F-36CA-4542-A45B-56DEA4B4CD10}" dt="2022-04-19T03:37:28.505" v="24" actId="2696"/>
        <pc:sldMkLst>
          <pc:docMk/>
          <pc:sldMk cId="491477818" sldId="266"/>
        </pc:sldMkLst>
      </pc:sldChg>
      <pc:sldChg chg="modSp">
        <pc:chgData name="Lim, Krisha" userId="d6b91ba6-cd94-4226-a7ac-204f415fadfd" providerId="ADAL" clId="{1A25D52F-36CA-4542-A45B-56DEA4B4CD10}" dt="2022-04-19T04:36:43.492" v="425" actId="20577"/>
        <pc:sldMkLst>
          <pc:docMk/>
          <pc:sldMk cId="4280536678" sldId="268"/>
        </pc:sldMkLst>
        <pc:spChg chg="mod">
          <ac:chgData name="Lim, Krisha" userId="d6b91ba6-cd94-4226-a7ac-204f415fadfd" providerId="ADAL" clId="{1A25D52F-36CA-4542-A45B-56DEA4B4CD10}" dt="2022-04-19T03:37:39.017" v="134" actId="20577"/>
          <ac:spMkLst>
            <pc:docMk/>
            <pc:sldMk cId="4280536678" sldId="268"/>
            <ac:spMk id="2" creationId="{4E02930F-8AA8-4E10-9240-C9FBCF737212}"/>
          </ac:spMkLst>
        </pc:spChg>
        <pc:spChg chg="mod">
          <ac:chgData name="Lim, Krisha" userId="d6b91ba6-cd94-4226-a7ac-204f415fadfd" providerId="ADAL" clId="{1A25D52F-36CA-4542-A45B-56DEA4B4CD10}" dt="2022-04-19T04:36:43.492" v="425" actId="20577"/>
          <ac:spMkLst>
            <pc:docMk/>
            <pc:sldMk cId="4280536678" sldId="268"/>
            <ac:spMk id="3" creationId="{FD3F16BE-F523-4A6A-B057-5E35EAAFA1C7}"/>
          </ac:spMkLst>
        </pc:spChg>
      </pc:sldChg>
      <pc:sldChg chg="del">
        <pc:chgData name="Lim, Krisha" userId="d6b91ba6-cd94-4226-a7ac-204f415fadfd" providerId="ADAL" clId="{1A25D52F-36CA-4542-A45B-56DEA4B4CD10}" dt="2022-04-19T03:37:28.511" v="25" actId="2696"/>
        <pc:sldMkLst>
          <pc:docMk/>
          <pc:sldMk cId="775681229" sldId="269"/>
        </pc:sldMkLst>
      </pc:sldChg>
      <pc:sldChg chg="del">
        <pc:chgData name="Lim, Krisha" userId="d6b91ba6-cd94-4226-a7ac-204f415fadfd" providerId="ADAL" clId="{1A25D52F-36CA-4542-A45B-56DEA4B4CD10}" dt="2022-04-19T03:37:28.477" v="18" actId="2696"/>
        <pc:sldMkLst>
          <pc:docMk/>
          <pc:sldMk cId="3836434183" sldId="270"/>
        </pc:sldMkLst>
      </pc:sldChg>
      <pc:sldChg chg="del">
        <pc:chgData name="Lim, Krisha" userId="d6b91ba6-cd94-4226-a7ac-204f415fadfd" providerId="ADAL" clId="{1A25D52F-36CA-4542-A45B-56DEA4B4CD10}" dt="2022-04-19T03:37:28.519" v="27" actId="2696"/>
        <pc:sldMkLst>
          <pc:docMk/>
          <pc:sldMk cId="872162842" sldId="274"/>
        </pc:sldMkLst>
      </pc:sldChg>
      <pc:sldChg chg="del">
        <pc:chgData name="Lim, Krisha" userId="d6b91ba6-cd94-4226-a7ac-204f415fadfd" providerId="ADAL" clId="{1A25D52F-36CA-4542-A45B-56DEA4B4CD10}" dt="2022-04-19T03:37:28.522" v="28" actId="2696"/>
        <pc:sldMkLst>
          <pc:docMk/>
          <pc:sldMk cId="530400049" sldId="275"/>
        </pc:sldMkLst>
      </pc:sldChg>
      <pc:sldChg chg="del">
        <pc:chgData name="Lim, Krisha" userId="d6b91ba6-cd94-4226-a7ac-204f415fadfd" providerId="ADAL" clId="{1A25D52F-36CA-4542-A45B-56DEA4B4CD10}" dt="2022-04-19T03:37:28.529" v="29" actId="2696"/>
        <pc:sldMkLst>
          <pc:docMk/>
          <pc:sldMk cId="3178147559" sldId="276"/>
        </pc:sldMkLst>
      </pc:sldChg>
      <pc:sldChg chg="del">
        <pc:chgData name="Lim, Krisha" userId="d6b91ba6-cd94-4226-a7ac-204f415fadfd" providerId="ADAL" clId="{1A25D52F-36CA-4542-A45B-56DEA4B4CD10}" dt="2022-04-19T03:37:28.498" v="23" actId="2696"/>
        <pc:sldMkLst>
          <pc:docMk/>
          <pc:sldMk cId="258183467" sldId="278"/>
        </pc:sldMkLst>
      </pc:sldChg>
      <pc:sldChg chg="del">
        <pc:chgData name="Lim, Krisha" userId="d6b91ba6-cd94-4226-a7ac-204f415fadfd" providerId="ADAL" clId="{1A25D52F-36CA-4542-A45B-56DEA4B4CD10}" dt="2022-04-19T03:37:28.533" v="30" actId="2696"/>
        <pc:sldMkLst>
          <pc:docMk/>
          <pc:sldMk cId="2838454443" sldId="280"/>
        </pc:sldMkLst>
      </pc:sldChg>
      <pc:sldChg chg="del">
        <pc:chgData name="Lim, Krisha" userId="d6b91ba6-cd94-4226-a7ac-204f415fadfd" providerId="ADAL" clId="{1A25D52F-36CA-4542-A45B-56DEA4B4CD10}" dt="2022-04-19T03:37:28.536" v="31" actId="2696"/>
        <pc:sldMkLst>
          <pc:docMk/>
          <pc:sldMk cId="945019177" sldId="281"/>
        </pc:sldMkLst>
      </pc:sldChg>
      <pc:sldChg chg="del">
        <pc:chgData name="Lim, Krisha" userId="d6b91ba6-cd94-4226-a7ac-204f415fadfd" providerId="ADAL" clId="{1A25D52F-36CA-4542-A45B-56DEA4B4CD10}" dt="2022-04-19T03:37:28.540" v="32" actId="2696"/>
        <pc:sldMkLst>
          <pc:docMk/>
          <pc:sldMk cId="817626717" sldId="282"/>
        </pc:sldMkLst>
      </pc:sldChg>
      <pc:sldChg chg="del">
        <pc:chgData name="Lim, Krisha" userId="d6b91ba6-cd94-4226-a7ac-204f415fadfd" providerId="ADAL" clId="{1A25D52F-36CA-4542-A45B-56DEA4B4CD10}" dt="2022-04-19T03:37:28.548" v="33" actId="2696"/>
        <pc:sldMkLst>
          <pc:docMk/>
          <pc:sldMk cId="3901999284" sldId="283"/>
        </pc:sldMkLst>
      </pc:sldChg>
      <pc:sldChg chg="del">
        <pc:chgData name="Lim, Krisha" userId="d6b91ba6-cd94-4226-a7ac-204f415fadfd" providerId="ADAL" clId="{1A25D52F-36CA-4542-A45B-56DEA4B4CD10}" dt="2022-04-19T03:37:28.587" v="42" actId="2696"/>
        <pc:sldMkLst>
          <pc:docMk/>
          <pc:sldMk cId="520555698" sldId="285"/>
        </pc:sldMkLst>
      </pc:sldChg>
      <pc:sldChg chg="del">
        <pc:chgData name="Lim, Krisha" userId="d6b91ba6-cd94-4226-a7ac-204f415fadfd" providerId="ADAL" clId="{1A25D52F-36CA-4542-A45B-56DEA4B4CD10}" dt="2022-04-19T03:37:28.556" v="35" actId="2696"/>
        <pc:sldMkLst>
          <pc:docMk/>
          <pc:sldMk cId="161621168" sldId="286"/>
        </pc:sldMkLst>
      </pc:sldChg>
      <pc:sldChg chg="del">
        <pc:chgData name="Lim, Krisha" userId="d6b91ba6-cd94-4226-a7ac-204f415fadfd" providerId="ADAL" clId="{1A25D52F-36CA-4542-A45B-56DEA4B4CD10}" dt="2022-04-19T03:37:28.592" v="43" actId="2696"/>
        <pc:sldMkLst>
          <pc:docMk/>
          <pc:sldMk cId="3201456647" sldId="287"/>
        </pc:sldMkLst>
      </pc:sldChg>
      <pc:sldChg chg="del">
        <pc:chgData name="Lim, Krisha" userId="d6b91ba6-cd94-4226-a7ac-204f415fadfd" providerId="ADAL" clId="{1A25D52F-36CA-4542-A45B-56DEA4B4CD10}" dt="2022-04-19T03:37:28.597" v="44" actId="2696"/>
        <pc:sldMkLst>
          <pc:docMk/>
          <pc:sldMk cId="1488971302" sldId="288"/>
        </pc:sldMkLst>
      </pc:sldChg>
      <pc:sldChg chg="del">
        <pc:chgData name="Lim, Krisha" userId="d6b91ba6-cd94-4226-a7ac-204f415fadfd" providerId="ADAL" clId="{1A25D52F-36CA-4542-A45B-56DEA4B4CD10}" dt="2022-04-19T03:37:28.603" v="46" actId="2696"/>
        <pc:sldMkLst>
          <pc:docMk/>
          <pc:sldMk cId="3985831415" sldId="289"/>
        </pc:sldMkLst>
      </pc:sldChg>
      <pc:sldChg chg="del">
        <pc:chgData name="Lim, Krisha" userId="d6b91ba6-cd94-4226-a7ac-204f415fadfd" providerId="ADAL" clId="{1A25D52F-36CA-4542-A45B-56DEA4B4CD10}" dt="2022-04-19T03:37:28.731" v="80" actId="2696"/>
        <pc:sldMkLst>
          <pc:docMk/>
          <pc:sldMk cId="1738674089" sldId="290"/>
        </pc:sldMkLst>
      </pc:sldChg>
      <pc:sldChg chg="del">
        <pc:chgData name="Lim, Krisha" userId="d6b91ba6-cd94-4226-a7ac-204f415fadfd" providerId="ADAL" clId="{1A25D52F-36CA-4542-A45B-56DEA4B4CD10}" dt="2022-04-19T03:37:28.736" v="82" actId="2696"/>
        <pc:sldMkLst>
          <pc:docMk/>
          <pc:sldMk cId="710200204" sldId="292"/>
        </pc:sldMkLst>
      </pc:sldChg>
      <pc:sldChg chg="del">
        <pc:chgData name="Lim, Krisha" userId="d6b91ba6-cd94-4226-a7ac-204f415fadfd" providerId="ADAL" clId="{1A25D52F-36CA-4542-A45B-56DEA4B4CD10}" dt="2022-04-19T03:37:28.613" v="48" actId="2696"/>
        <pc:sldMkLst>
          <pc:docMk/>
          <pc:sldMk cId="615726879" sldId="293"/>
        </pc:sldMkLst>
      </pc:sldChg>
      <pc:sldChg chg="del">
        <pc:chgData name="Lim, Krisha" userId="d6b91ba6-cd94-4226-a7ac-204f415fadfd" providerId="ADAL" clId="{1A25D52F-36CA-4542-A45B-56DEA4B4CD10}" dt="2022-04-19T03:37:28.617" v="49" actId="2696"/>
        <pc:sldMkLst>
          <pc:docMk/>
          <pc:sldMk cId="3238086715" sldId="297"/>
        </pc:sldMkLst>
      </pc:sldChg>
      <pc:sldChg chg="del">
        <pc:chgData name="Lim, Krisha" userId="d6b91ba6-cd94-4226-a7ac-204f415fadfd" providerId="ADAL" clId="{1A25D52F-36CA-4542-A45B-56DEA4B4CD10}" dt="2022-04-19T03:37:28.623" v="51" actId="2696"/>
        <pc:sldMkLst>
          <pc:docMk/>
          <pc:sldMk cId="2181000521" sldId="298"/>
        </pc:sldMkLst>
      </pc:sldChg>
      <pc:sldChg chg="del">
        <pc:chgData name="Lim, Krisha" userId="d6b91ba6-cd94-4226-a7ac-204f415fadfd" providerId="ADAL" clId="{1A25D52F-36CA-4542-A45B-56DEA4B4CD10}" dt="2022-04-19T03:37:28.637" v="54" actId="2696"/>
        <pc:sldMkLst>
          <pc:docMk/>
          <pc:sldMk cId="2917970427" sldId="300"/>
        </pc:sldMkLst>
      </pc:sldChg>
      <pc:sldChg chg="del">
        <pc:chgData name="Lim, Krisha" userId="d6b91ba6-cd94-4226-a7ac-204f415fadfd" providerId="ADAL" clId="{1A25D52F-36CA-4542-A45B-56DEA4B4CD10}" dt="2022-04-19T03:37:28.608" v="47" actId="2696"/>
        <pc:sldMkLst>
          <pc:docMk/>
          <pc:sldMk cId="1331725919" sldId="301"/>
        </pc:sldMkLst>
      </pc:sldChg>
      <pc:sldChg chg="del">
        <pc:chgData name="Lim, Krisha" userId="d6b91ba6-cd94-4226-a7ac-204f415fadfd" providerId="ADAL" clId="{1A25D52F-36CA-4542-A45B-56DEA4B4CD10}" dt="2022-04-19T03:37:28.584" v="41" actId="2696"/>
        <pc:sldMkLst>
          <pc:docMk/>
          <pc:sldMk cId="4212738960" sldId="304"/>
        </pc:sldMkLst>
      </pc:sldChg>
      <pc:sldChg chg="del">
        <pc:chgData name="Lim, Krisha" userId="d6b91ba6-cd94-4226-a7ac-204f415fadfd" providerId="ADAL" clId="{1A25D52F-36CA-4542-A45B-56DEA4B4CD10}" dt="2022-04-19T03:37:28.641" v="55" actId="2696"/>
        <pc:sldMkLst>
          <pc:docMk/>
          <pc:sldMk cId="1999511555" sldId="305"/>
        </pc:sldMkLst>
      </pc:sldChg>
      <pc:sldChg chg="del">
        <pc:chgData name="Lim, Krisha" userId="d6b91ba6-cd94-4226-a7ac-204f415fadfd" providerId="ADAL" clId="{1A25D52F-36CA-4542-A45B-56DEA4B4CD10}" dt="2022-04-19T03:37:28.647" v="56" actId="2696"/>
        <pc:sldMkLst>
          <pc:docMk/>
          <pc:sldMk cId="3087152497" sldId="306"/>
        </pc:sldMkLst>
      </pc:sldChg>
      <pc:sldChg chg="del">
        <pc:chgData name="Lim, Krisha" userId="d6b91ba6-cd94-4226-a7ac-204f415fadfd" providerId="ADAL" clId="{1A25D52F-36CA-4542-A45B-56DEA4B4CD10}" dt="2022-04-19T03:37:28.745" v="85" actId="2696"/>
        <pc:sldMkLst>
          <pc:docMk/>
          <pc:sldMk cId="2891172112" sldId="307"/>
        </pc:sldMkLst>
      </pc:sldChg>
      <pc:sldChg chg="del">
        <pc:chgData name="Lim, Krisha" userId="d6b91ba6-cd94-4226-a7ac-204f415fadfd" providerId="ADAL" clId="{1A25D52F-36CA-4542-A45B-56DEA4B4CD10}" dt="2022-04-19T03:37:28.572" v="38" actId="2696"/>
        <pc:sldMkLst>
          <pc:docMk/>
          <pc:sldMk cId="60720009" sldId="316"/>
        </pc:sldMkLst>
      </pc:sldChg>
      <pc:sldChg chg="del">
        <pc:chgData name="Lim, Krisha" userId="d6b91ba6-cd94-4226-a7ac-204f415fadfd" providerId="ADAL" clId="{1A25D52F-36CA-4542-A45B-56DEA4B4CD10}" dt="2022-04-19T03:37:28.577" v="39" actId="2696"/>
        <pc:sldMkLst>
          <pc:docMk/>
          <pc:sldMk cId="2655294452" sldId="317"/>
        </pc:sldMkLst>
      </pc:sldChg>
      <pc:sldChg chg="del">
        <pc:chgData name="Lim, Krisha" userId="d6b91ba6-cd94-4226-a7ac-204f415fadfd" providerId="ADAL" clId="{1A25D52F-36CA-4542-A45B-56DEA4B4CD10}" dt="2022-04-19T03:37:28.461" v="15" actId="2696"/>
        <pc:sldMkLst>
          <pc:docMk/>
          <pc:sldMk cId="1418554971" sldId="374"/>
        </pc:sldMkLst>
      </pc:sldChg>
      <pc:sldChg chg="del">
        <pc:chgData name="Lim, Krisha" userId="d6b91ba6-cd94-4226-a7ac-204f415fadfd" providerId="ADAL" clId="{1A25D52F-36CA-4542-A45B-56DEA4B4CD10}" dt="2022-04-19T03:37:28.581" v="40" actId="2696"/>
        <pc:sldMkLst>
          <pc:docMk/>
          <pc:sldMk cId="2867944536" sldId="375"/>
        </pc:sldMkLst>
      </pc:sldChg>
      <pc:sldChg chg="del">
        <pc:chgData name="Lim, Krisha" userId="d6b91ba6-cd94-4226-a7ac-204f415fadfd" providerId="ADAL" clId="{1A25D52F-36CA-4542-A45B-56DEA4B4CD10}" dt="2022-04-19T03:37:28.600" v="45" actId="2696"/>
        <pc:sldMkLst>
          <pc:docMk/>
          <pc:sldMk cId="481441124" sldId="376"/>
        </pc:sldMkLst>
      </pc:sldChg>
      <pc:sldChg chg="del">
        <pc:chgData name="Lim, Krisha" userId="d6b91ba6-cd94-4226-a7ac-204f415fadfd" providerId="ADAL" clId="{1A25D52F-36CA-4542-A45B-56DEA4B4CD10}" dt="2022-04-19T03:37:28.628" v="52" actId="2696"/>
        <pc:sldMkLst>
          <pc:docMk/>
          <pc:sldMk cId="152009625" sldId="377"/>
        </pc:sldMkLst>
      </pc:sldChg>
      <pc:sldChg chg="del">
        <pc:chgData name="Lim, Krisha" userId="d6b91ba6-cd94-4226-a7ac-204f415fadfd" providerId="ADAL" clId="{1A25D52F-36CA-4542-A45B-56DEA4B4CD10}" dt="2022-04-19T03:37:28.784" v="98" actId="2696"/>
        <pc:sldMkLst>
          <pc:docMk/>
          <pc:sldMk cId="1267821636" sldId="378"/>
        </pc:sldMkLst>
      </pc:sldChg>
      <pc:sldChg chg="del">
        <pc:chgData name="Lim, Krisha" userId="d6b91ba6-cd94-4226-a7ac-204f415fadfd" providerId="ADAL" clId="{1A25D52F-36CA-4542-A45B-56DEA4B4CD10}" dt="2022-04-19T04:36:46.428" v="426" actId="2696"/>
        <pc:sldMkLst>
          <pc:docMk/>
          <pc:sldMk cId="750960010" sldId="379"/>
        </pc:sldMkLst>
      </pc:sldChg>
      <pc:sldChg chg="del">
        <pc:chgData name="Lim, Krisha" userId="d6b91ba6-cd94-4226-a7ac-204f415fadfd" providerId="ADAL" clId="{1A25D52F-36CA-4542-A45B-56DEA4B4CD10}" dt="2022-04-19T03:37:28.712" v="74" actId="2696"/>
        <pc:sldMkLst>
          <pc:docMk/>
          <pc:sldMk cId="1778701889" sldId="381"/>
        </pc:sldMkLst>
      </pc:sldChg>
      <pc:sldChg chg="del">
        <pc:chgData name="Lim, Krisha" userId="d6b91ba6-cd94-4226-a7ac-204f415fadfd" providerId="ADAL" clId="{1A25D52F-36CA-4542-A45B-56DEA4B4CD10}" dt="2022-04-19T03:37:28.715" v="75" actId="2696"/>
        <pc:sldMkLst>
          <pc:docMk/>
          <pc:sldMk cId="922067610" sldId="382"/>
        </pc:sldMkLst>
      </pc:sldChg>
      <pc:sldChg chg="del">
        <pc:chgData name="Lim, Krisha" userId="d6b91ba6-cd94-4226-a7ac-204f415fadfd" providerId="ADAL" clId="{1A25D52F-36CA-4542-A45B-56DEA4B4CD10}" dt="2022-04-19T03:37:28.718" v="76" actId="2696"/>
        <pc:sldMkLst>
          <pc:docMk/>
          <pc:sldMk cId="2239971440" sldId="383"/>
        </pc:sldMkLst>
      </pc:sldChg>
      <pc:sldChg chg="del">
        <pc:chgData name="Lim, Krisha" userId="d6b91ba6-cd94-4226-a7ac-204f415fadfd" providerId="ADAL" clId="{1A25D52F-36CA-4542-A45B-56DEA4B4CD10}" dt="2022-04-19T03:37:28.481" v="19" actId="2696"/>
        <pc:sldMkLst>
          <pc:docMk/>
          <pc:sldMk cId="3705532535" sldId="384"/>
        </pc:sldMkLst>
      </pc:sldChg>
      <pc:sldChg chg="del">
        <pc:chgData name="Lim, Krisha" userId="d6b91ba6-cd94-4226-a7ac-204f415fadfd" providerId="ADAL" clId="{1A25D52F-36CA-4542-A45B-56DEA4B4CD10}" dt="2022-04-19T03:37:28.472" v="17" actId="2696"/>
        <pc:sldMkLst>
          <pc:docMk/>
          <pc:sldMk cId="396592551" sldId="416"/>
        </pc:sldMkLst>
      </pc:sldChg>
      <pc:sldChg chg="del">
        <pc:chgData name="Lim, Krisha" userId="d6b91ba6-cd94-4226-a7ac-204f415fadfd" providerId="ADAL" clId="{1A25D52F-36CA-4542-A45B-56DEA4B4CD10}" dt="2022-04-19T03:37:28.485" v="20" actId="2696"/>
        <pc:sldMkLst>
          <pc:docMk/>
          <pc:sldMk cId="2029442512" sldId="417"/>
        </pc:sldMkLst>
      </pc:sldChg>
      <pc:sldChg chg="del">
        <pc:chgData name="Lim, Krisha" userId="d6b91ba6-cd94-4226-a7ac-204f415fadfd" providerId="ADAL" clId="{1A25D52F-36CA-4542-A45B-56DEA4B4CD10}" dt="2022-04-19T03:37:28.564" v="36" actId="2696"/>
        <pc:sldMkLst>
          <pc:docMk/>
          <pc:sldMk cId="243223456" sldId="418"/>
        </pc:sldMkLst>
      </pc:sldChg>
      <pc:sldChg chg="del">
        <pc:chgData name="Lim, Krisha" userId="d6b91ba6-cd94-4226-a7ac-204f415fadfd" providerId="ADAL" clId="{1A25D52F-36CA-4542-A45B-56DEA4B4CD10}" dt="2022-04-19T03:37:28.552" v="34" actId="2696"/>
        <pc:sldMkLst>
          <pc:docMk/>
          <pc:sldMk cId="3333840011" sldId="419"/>
        </pc:sldMkLst>
      </pc:sldChg>
      <pc:sldChg chg="del">
        <pc:chgData name="Lim, Krisha" userId="d6b91ba6-cd94-4226-a7ac-204f415fadfd" providerId="ADAL" clId="{1A25D52F-36CA-4542-A45B-56DEA4B4CD10}" dt="2022-04-19T03:37:28.515" v="26" actId="2696"/>
        <pc:sldMkLst>
          <pc:docMk/>
          <pc:sldMk cId="2792359202" sldId="422"/>
        </pc:sldMkLst>
      </pc:sldChg>
      <pc:sldChg chg="del">
        <pc:chgData name="Lim, Krisha" userId="d6b91ba6-cd94-4226-a7ac-204f415fadfd" providerId="ADAL" clId="{1A25D52F-36CA-4542-A45B-56DEA4B4CD10}" dt="2022-04-19T03:37:28.489" v="21" actId="2696"/>
        <pc:sldMkLst>
          <pc:docMk/>
          <pc:sldMk cId="696662270" sldId="423"/>
        </pc:sldMkLst>
      </pc:sldChg>
      <pc:sldChg chg="del">
        <pc:chgData name="Lim, Krisha" userId="d6b91ba6-cd94-4226-a7ac-204f415fadfd" providerId="ADAL" clId="{1A25D52F-36CA-4542-A45B-56DEA4B4CD10}" dt="2022-04-19T03:37:28.494" v="22" actId="2696"/>
        <pc:sldMkLst>
          <pc:docMk/>
          <pc:sldMk cId="2469719857" sldId="424"/>
        </pc:sldMkLst>
      </pc:sldChg>
      <pc:sldChg chg="del">
        <pc:chgData name="Lim, Krisha" userId="d6b91ba6-cd94-4226-a7ac-204f415fadfd" providerId="ADAL" clId="{1A25D52F-36CA-4542-A45B-56DEA4B4CD10}" dt="2022-04-19T03:37:28.633" v="53" actId="2696"/>
        <pc:sldMkLst>
          <pc:docMk/>
          <pc:sldMk cId="252204325" sldId="425"/>
        </pc:sldMkLst>
      </pc:sldChg>
      <pc:sldChg chg="del">
        <pc:chgData name="Lim, Krisha" userId="d6b91ba6-cd94-4226-a7ac-204f415fadfd" providerId="ADAL" clId="{1A25D52F-36CA-4542-A45B-56DEA4B4CD10}" dt="2022-04-19T03:37:28.620" v="50" actId="2696"/>
        <pc:sldMkLst>
          <pc:docMk/>
          <pc:sldMk cId="1328045071" sldId="426"/>
        </pc:sldMkLst>
      </pc:sldChg>
      <pc:sldChg chg="del">
        <pc:chgData name="Lim, Krisha" userId="d6b91ba6-cd94-4226-a7ac-204f415fadfd" providerId="ADAL" clId="{1A25D52F-36CA-4542-A45B-56DEA4B4CD10}" dt="2022-04-19T03:37:28.677" v="65" actId="2696"/>
        <pc:sldMkLst>
          <pc:docMk/>
          <pc:sldMk cId="1875543287" sldId="427"/>
        </pc:sldMkLst>
      </pc:sldChg>
      <pc:sldChg chg="del">
        <pc:chgData name="Lim, Krisha" userId="d6b91ba6-cd94-4226-a7ac-204f415fadfd" providerId="ADAL" clId="{1A25D52F-36CA-4542-A45B-56DEA4B4CD10}" dt="2022-04-19T03:37:28.696" v="69" actId="2696"/>
        <pc:sldMkLst>
          <pc:docMk/>
          <pc:sldMk cId="2835875987" sldId="428"/>
        </pc:sldMkLst>
      </pc:sldChg>
      <pc:sldChg chg="del">
        <pc:chgData name="Lim, Krisha" userId="d6b91ba6-cd94-4226-a7ac-204f415fadfd" providerId="ADAL" clId="{1A25D52F-36CA-4542-A45B-56DEA4B4CD10}" dt="2022-04-19T03:37:28.700" v="70" actId="2696"/>
        <pc:sldMkLst>
          <pc:docMk/>
          <pc:sldMk cId="4116162970" sldId="429"/>
        </pc:sldMkLst>
      </pc:sldChg>
      <pc:sldChg chg="del">
        <pc:chgData name="Lim, Krisha" userId="d6b91ba6-cd94-4226-a7ac-204f415fadfd" providerId="ADAL" clId="{1A25D52F-36CA-4542-A45B-56DEA4B4CD10}" dt="2022-04-19T03:37:28.702" v="71" actId="2696"/>
        <pc:sldMkLst>
          <pc:docMk/>
          <pc:sldMk cId="229451776" sldId="430"/>
        </pc:sldMkLst>
      </pc:sldChg>
      <pc:sldChg chg="del">
        <pc:chgData name="Lim, Krisha" userId="d6b91ba6-cd94-4226-a7ac-204f415fadfd" providerId="ADAL" clId="{1A25D52F-36CA-4542-A45B-56DEA4B4CD10}" dt="2022-04-19T03:37:28.705" v="72" actId="2696"/>
        <pc:sldMkLst>
          <pc:docMk/>
          <pc:sldMk cId="251789352" sldId="431"/>
        </pc:sldMkLst>
      </pc:sldChg>
      <pc:sldChg chg="del">
        <pc:chgData name="Lim, Krisha" userId="d6b91ba6-cd94-4226-a7ac-204f415fadfd" providerId="ADAL" clId="{1A25D52F-36CA-4542-A45B-56DEA4B4CD10}" dt="2022-04-19T03:37:28.708" v="73" actId="2696"/>
        <pc:sldMkLst>
          <pc:docMk/>
          <pc:sldMk cId="584513704" sldId="432"/>
        </pc:sldMkLst>
      </pc:sldChg>
      <pc:sldChg chg="del">
        <pc:chgData name="Lim, Krisha" userId="d6b91ba6-cd94-4226-a7ac-204f415fadfd" providerId="ADAL" clId="{1A25D52F-36CA-4542-A45B-56DEA4B4CD10}" dt="2022-04-19T03:37:28.721" v="77" actId="2696"/>
        <pc:sldMkLst>
          <pc:docMk/>
          <pc:sldMk cId="1065611979" sldId="433"/>
        </pc:sldMkLst>
      </pc:sldChg>
      <pc:sldChg chg="del">
        <pc:chgData name="Lim, Krisha" userId="d6b91ba6-cd94-4226-a7ac-204f415fadfd" providerId="ADAL" clId="{1A25D52F-36CA-4542-A45B-56DEA4B4CD10}" dt="2022-04-19T03:37:28.723" v="78" actId="2696"/>
        <pc:sldMkLst>
          <pc:docMk/>
          <pc:sldMk cId="1069915363" sldId="434"/>
        </pc:sldMkLst>
      </pc:sldChg>
      <pc:sldChg chg="del">
        <pc:chgData name="Lim, Krisha" userId="d6b91ba6-cd94-4226-a7ac-204f415fadfd" providerId="ADAL" clId="{1A25D52F-36CA-4542-A45B-56DEA4B4CD10}" dt="2022-04-19T03:37:28.728" v="79" actId="2696"/>
        <pc:sldMkLst>
          <pc:docMk/>
          <pc:sldMk cId="2363585077" sldId="435"/>
        </pc:sldMkLst>
      </pc:sldChg>
      <pc:sldChg chg="del">
        <pc:chgData name="Lim, Krisha" userId="d6b91ba6-cd94-4226-a7ac-204f415fadfd" providerId="ADAL" clId="{1A25D52F-36CA-4542-A45B-56DEA4B4CD10}" dt="2022-04-19T03:37:28.734" v="81" actId="2696"/>
        <pc:sldMkLst>
          <pc:docMk/>
          <pc:sldMk cId="998172869" sldId="436"/>
        </pc:sldMkLst>
      </pc:sldChg>
      <pc:sldChg chg="del">
        <pc:chgData name="Lim, Krisha" userId="d6b91ba6-cd94-4226-a7ac-204f415fadfd" providerId="ADAL" clId="{1A25D52F-36CA-4542-A45B-56DEA4B4CD10}" dt="2022-04-19T03:37:28.739" v="83" actId="2696"/>
        <pc:sldMkLst>
          <pc:docMk/>
          <pc:sldMk cId="1463477902" sldId="437"/>
        </pc:sldMkLst>
      </pc:sldChg>
      <pc:sldChg chg="del">
        <pc:chgData name="Lim, Krisha" userId="d6b91ba6-cd94-4226-a7ac-204f415fadfd" providerId="ADAL" clId="{1A25D52F-36CA-4542-A45B-56DEA4B4CD10}" dt="2022-04-19T03:37:28.741" v="84" actId="2696"/>
        <pc:sldMkLst>
          <pc:docMk/>
          <pc:sldMk cId="1819121828" sldId="438"/>
        </pc:sldMkLst>
      </pc:sldChg>
      <pc:sldChg chg="del">
        <pc:chgData name="Lim, Krisha" userId="d6b91ba6-cd94-4226-a7ac-204f415fadfd" providerId="ADAL" clId="{1A25D52F-36CA-4542-A45B-56DEA4B4CD10}" dt="2022-04-19T03:37:28.748" v="86" actId="2696"/>
        <pc:sldMkLst>
          <pc:docMk/>
          <pc:sldMk cId="1054421962" sldId="439"/>
        </pc:sldMkLst>
      </pc:sldChg>
      <pc:sldChg chg="del">
        <pc:chgData name="Lim, Krisha" userId="d6b91ba6-cd94-4226-a7ac-204f415fadfd" providerId="ADAL" clId="{1A25D52F-36CA-4542-A45B-56DEA4B4CD10}" dt="2022-04-19T03:37:28.750" v="87" actId="2696"/>
        <pc:sldMkLst>
          <pc:docMk/>
          <pc:sldMk cId="3298764556" sldId="441"/>
        </pc:sldMkLst>
      </pc:sldChg>
      <pc:sldChg chg="del">
        <pc:chgData name="Lim, Krisha" userId="d6b91ba6-cd94-4226-a7ac-204f415fadfd" providerId="ADAL" clId="{1A25D52F-36CA-4542-A45B-56DEA4B4CD10}" dt="2022-04-19T03:37:28.753" v="88" actId="2696"/>
        <pc:sldMkLst>
          <pc:docMk/>
          <pc:sldMk cId="153866641" sldId="442"/>
        </pc:sldMkLst>
      </pc:sldChg>
      <pc:sldChg chg="del">
        <pc:chgData name="Lim, Krisha" userId="d6b91ba6-cd94-4226-a7ac-204f415fadfd" providerId="ADAL" clId="{1A25D52F-36CA-4542-A45B-56DEA4B4CD10}" dt="2022-04-19T03:37:28.763" v="91" actId="2696"/>
        <pc:sldMkLst>
          <pc:docMk/>
          <pc:sldMk cId="3843594378" sldId="443"/>
        </pc:sldMkLst>
      </pc:sldChg>
      <pc:sldChg chg="del">
        <pc:chgData name="Lim, Krisha" userId="d6b91ba6-cd94-4226-a7ac-204f415fadfd" providerId="ADAL" clId="{1A25D52F-36CA-4542-A45B-56DEA4B4CD10}" dt="2022-04-19T03:37:28.766" v="92" actId="2696"/>
        <pc:sldMkLst>
          <pc:docMk/>
          <pc:sldMk cId="89650596" sldId="444"/>
        </pc:sldMkLst>
      </pc:sldChg>
      <pc:sldChg chg="del">
        <pc:chgData name="Lim, Krisha" userId="d6b91ba6-cd94-4226-a7ac-204f415fadfd" providerId="ADAL" clId="{1A25D52F-36CA-4542-A45B-56DEA4B4CD10}" dt="2022-04-19T03:37:28.768" v="93" actId="2696"/>
        <pc:sldMkLst>
          <pc:docMk/>
          <pc:sldMk cId="2475068591" sldId="445"/>
        </pc:sldMkLst>
      </pc:sldChg>
      <pc:sldChg chg="del">
        <pc:chgData name="Lim, Krisha" userId="d6b91ba6-cd94-4226-a7ac-204f415fadfd" providerId="ADAL" clId="{1A25D52F-36CA-4542-A45B-56DEA4B4CD10}" dt="2022-04-19T03:37:28.771" v="94" actId="2696"/>
        <pc:sldMkLst>
          <pc:docMk/>
          <pc:sldMk cId="3185924433" sldId="446"/>
        </pc:sldMkLst>
      </pc:sldChg>
      <pc:sldChg chg="del">
        <pc:chgData name="Lim, Krisha" userId="d6b91ba6-cd94-4226-a7ac-204f415fadfd" providerId="ADAL" clId="{1A25D52F-36CA-4542-A45B-56DEA4B4CD10}" dt="2022-04-19T03:37:28.773" v="95" actId="2696"/>
        <pc:sldMkLst>
          <pc:docMk/>
          <pc:sldMk cId="2875739968" sldId="447"/>
        </pc:sldMkLst>
      </pc:sldChg>
      <pc:sldChg chg="del">
        <pc:chgData name="Lim, Krisha" userId="d6b91ba6-cd94-4226-a7ac-204f415fadfd" providerId="ADAL" clId="{1A25D52F-36CA-4542-A45B-56DEA4B4CD10}" dt="2022-04-19T03:37:28.781" v="97" actId="2696"/>
        <pc:sldMkLst>
          <pc:docMk/>
          <pc:sldMk cId="506249025" sldId="448"/>
        </pc:sldMkLst>
      </pc:sldChg>
      <pc:sldChg chg="del">
        <pc:chgData name="Lim, Krisha" userId="d6b91ba6-cd94-4226-a7ac-204f415fadfd" providerId="ADAL" clId="{1A25D52F-36CA-4542-A45B-56DEA4B4CD10}" dt="2022-04-19T03:37:28.568" v="37" actId="2696"/>
        <pc:sldMkLst>
          <pc:docMk/>
          <pc:sldMk cId="3082987545" sldId="449"/>
        </pc:sldMkLst>
      </pc:sldChg>
      <pc:sldChg chg="addSp modSp">
        <pc:chgData name="Lim, Krisha" userId="d6b91ba6-cd94-4226-a7ac-204f415fadfd" providerId="ADAL" clId="{1A25D52F-36CA-4542-A45B-56DEA4B4CD10}" dt="2022-04-19T04:39:44.853" v="534" actId="255"/>
        <pc:sldMkLst>
          <pc:docMk/>
          <pc:sldMk cId="1185301140" sldId="451"/>
        </pc:sldMkLst>
        <pc:spChg chg="mod">
          <ac:chgData name="Lim, Krisha" userId="d6b91ba6-cd94-4226-a7ac-204f415fadfd" providerId="ADAL" clId="{1A25D52F-36CA-4542-A45B-56DEA4B4CD10}" dt="2022-04-19T04:39:44.853" v="534" actId="255"/>
          <ac:spMkLst>
            <pc:docMk/>
            <pc:sldMk cId="1185301140" sldId="451"/>
            <ac:spMk id="3" creationId="{E535AB36-3925-4B0F-8355-266802ABE32F}"/>
          </ac:spMkLst>
        </pc:spChg>
        <pc:spChg chg="add mod">
          <ac:chgData name="Lim, Krisha" userId="d6b91ba6-cd94-4226-a7ac-204f415fadfd" providerId="ADAL" clId="{1A25D52F-36CA-4542-A45B-56DEA4B4CD10}" dt="2022-04-19T04:39:31.542" v="532" actId="1076"/>
          <ac:spMkLst>
            <pc:docMk/>
            <pc:sldMk cId="1185301140" sldId="451"/>
            <ac:spMk id="4" creationId="{1DE4933E-DFE2-412F-9C56-CC3AAFB33F13}"/>
          </ac:spMkLst>
        </pc:spChg>
      </pc:sldChg>
      <pc:sldChg chg="modSp">
        <pc:chgData name="Lim, Krisha" userId="d6b91ba6-cd94-4226-a7ac-204f415fadfd" providerId="ADAL" clId="{1A25D52F-36CA-4542-A45B-56DEA4B4CD10}" dt="2022-04-19T04:40:03.130" v="535" actId="20577"/>
        <pc:sldMkLst>
          <pc:docMk/>
          <pc:sldMk cId="79647946" sldId="452"/>
        </pc:sldMkLst>
        <pc:spChg chg="mod">
          <ac:chgData name="Lim, Krisha" userId="d6b91ba6-cd94-4226-a7ac-204f415fadfd" providerId="ADAL" clId="{1A25D52F-36CA-4542-A45B-56DEA4B4CD10}" dt="2022-04-19T04:40:03.130" v="535" actId="20577"/>
          <ac:spMkLst>
            <pc:docMk/>
            <pc:sldMk cId="79647946" sldId="452"/>
            <ac:spMk id="3" creationId="{AF818455-0215-4198-8232-55CE80A1D438}"/>
          </ac:spMkLst>
        </pc:spChg>
      </pc:sldChg>
      <pc:sldChg chg="del">
        <pc:chgData name="Lim, Krisha" userId="d6b91ba6-cd94-4226-a7ac-204f415fadfd" providerId="ADAL" clId="{1A25D52F-36CA-4542-A45B-56DEA4B4CD10}" dt="2022-04-19T03:37:28.650" v="57" actId="2696"/>
        <pc:sldMkLst>
          <pc:docMk/>
          <pc:sldMk cId="1997834038" sldId="523"/>
        </pc:sldMkLst>
      </pc:sldChg>
      <pc:sldChg chg="del">
        <pc:chgData name="Lim, Krisha" userId="d6b91ba6-cd94-4226-a7ac-204f415fadfd" providerId="ADAL" clId="{1A25D52F-36CA-4542-A45B-56DEA4B4CD10}" dt="2022-04-19T03:37:28.653" v="58" actId="2696"/>
        <pc:sldMkLst>
          <pc:docMk/>
          <pc:sldMk cId="3219075612" sldId="524"/>
        </pc:sldMkLst>
      </pc:sldChg>
      <pc:sldChg chg="del">
        <pc:chgData name="Lim, Krisha" userId="d6b91ba6-cd94-4226-a7ac-204f415fadfd" providerId="ADAL" clId="{1A25D52F-36CA-4542-A45B-56DEA4B4CD10}" dt="2022-04-19T03:37:28.656" v="59" actId="2696"/>
        <pc:sldMkLst>
          <pc:docMk/>
          <pc:sldMk cId="1800675639" sldId="525"/>
        </pc:sldMkLst>
      </pc:sldChg>
      <pc:sldChg chg="del">
        <pc:chgData name="Lim, Krisha" userId="d6b91ba6-cd94-4226-a7ac-204f415fadfd" providerId="ADAL" clId="{1A25D52F-36CA-4542-A45B-56DEA4B4CD10}" dt="2022-04-19T03:37:28.660" v="60" actId="2696"/>
        <pc:sldMkLst>
          <pc:docMk/>
          <pc:sldMk cId="995529355" sldId="526"/>
        </pc:sldMkLst>
      </pc:sldChg>
      <pc:sldChg chg="del">
        <pc:chgData name="Lim, Krisha" userId="d6b91ba6-cd94-4226-a7ac-204f415fadfd" providerId="ADAL" clId="{1A25D52F-36CA-4542-A45B-56DEA4B4CD10}" dt="2022-04-19T03:37:28.663" v="61" actId="2696"/>
        <pc:sldMkLst>
          <pc:docMk/>
          <pc:sldMk cId="1170652319" sldId="527"/>
        </pc:sldMkLst>
      </pc:sldChg>
      <pc:sldChg chg="del">
        <pc:chgData name="Lim, Krisha" userId="d6b91ba6-cd94-4226-a7ac-204f415fadfd" providerId="ADAL" clId="{1A25D52F-36CA-4542-A45B-56DEA4B4CD10}" dt="2022-04-19T03:37:28.666" v="62" actId="2696"/>
        <pc:sldMkLst>
          <pc:docMk/>
          <pc:sldMk cId="718100200" sldId="528"/>
        </pc:sldMkLst>
      </pc:sldChg>
      <pc:sldChg chg="del">
        <pc:chgData name="Lim, Krisha" userId="d6b91ba6-cd94-4226-a7ac-204f415fadfd" providerId="ADAL" clId="{1A25D52F-36CA-4542-A45B-56DEA4B4CD10}" dt="2022-04-19T03:37:28.669" v="63" actId="2696"/>
        <pc:sldMkLst>
          <pc:docMk/>
          <pc:sldMk cId="475187002" sldId="529"/>
        </pc:sldMkLst>
      </pc:sldChg>
      <pc:sldChg chg="del">
        <pc:chgData name="Lim, Krisha" userId="d6b91ba6-cd94-4226-a7ac-204f415fadfd" providerId="ADAL" clId="{1A25D52F-36CA-4542-A45B-56DEA4B4CD10}" dt="2022-04-19T03:37:28.755" v="89" actId="2696"/>
        <pc:sldMkLst>
          <pc:docMk/>
          <pc:sldMk cId="3280611321" sldId="530"/>
        </pc:sldMkLst>
      </pc:sldChg>
      <pc:sldChg chg="del">
        <pc:chgData name="Lim, Krisha" userId="d6b91ba6-cd94-4226-a7ac-204f415fadfd" providerId="ADAL" clId="{1A25D52F-36CA-4542-A45B-56DEA4B4CD10}" dt="2022-04-19T03:37:28.760" v="90" actId="2696"/>
        <pc:sldMkLst>
          <pc:docMk/>
          <pc:sldMk cId="3442303053" sldId="531"/>
        </pc:sldMkLst>
      </pc:sldChg>
      <pc:sldChg chg="del">
        <pc:chgData name="Lim, Krisha" userId="d6b91ba6-cd94-4226-a7ac-204f415fadfd" providerId="ADAL" clId="{1A25D52F-36CA-4542-A45B-56DEA4B4CD10}" dt="2022-04-19T03:37:28.681" v="66" actId="2696"/>
        <pc:sldMkLst>
          <pc:docMk/>
          <pc:sldMk cId="3136976437" sldId="532"/>
        </pc:sldMkLst>
      </pc:sldChg>
      <pc:sldChg chg="del">
        <pc:chgData name="Lim, Krisha" userId="d6b91ba6-cd94-4226-a7ac-204f415fadfd" providerId="ADAL" clId="{1A25D52F-36CA-4542-A45B-56DEA4B4CD10}" dt="2022-04-19T03:37:28.685" v="67" actId="2696"/>
        <pc:sldMkLst>
          <pc:docMk/>
          <pc:sldMk cId="567124024" sldId="533"/>
        </pc:sldMkLst>
      </pc:sldChg>
      <pc:sldChg chg="del">
        <pc:chgData name="Lim, Krisha" userId="d6b91ba6-cd94-4226-a7ac-204f415fadfd" providerId="ADAL" clId="{1A25D52F-36CA-4542-A45B-56DEA4B4CD10}" dt="2022-04-19T03:37:28.689" v="68" actId="2696"/>
        <pc:sldMkLst>
          <pc:docMk/>
          <pc:sldMk cId="2824250096" sldId="534"/>
        </pc:sldMkLst>
      </pc:sldChg>
      <pc:sldChg chg="del">
        <pc:chgData name="Lim, Krisha" userId="d6b91ba6-cd94-4226-a7ac-204f415fadfd" providerId="ADAL" clId="{1A25D52F-36CA-4542-A45B-56DEA4B4CD10}" dt="2022-04-19T03:37:28.672" v="64" actId="2696"/>
        <pc:sldMkLst>
          <pc:docMk/>
          <pc:sldMk cId="1796537579" sldId="535"/>
        </pc:sldMkLst>
      </pc:sldChg>
      <pc:sldChg chg="del">
        <pc:chgData name="Lim, Krisha" userId="d6b91ba6-cd94-4226-a7ac-204f415fadfd" providerId="ADAL" clId="{1A25D52F-36CA-4542-A45B-56DEA4B4CD10}" dt="2022-04-19T03:37:28.778" v="96" actId="2696"/>
        <pc:sldMkLst>
          <pc:docMk/>
          <pc:sldMk cId="3752681570" sldId="536"/>
        </pc:sldMkLst>
      </pc:sldChg>
      <pc:sldChg chg="del">
        <pc:chgData name="Lim, Krisha" userId="d6b91ba6-cd94-4226-a7ac-204f415fadfd" providerId="ADAL" clId="{1A25D52F-36CA-4542-A45B-56DEA4B4CD10}" dt="2022-04-19T03:37:28.797" v="101" actId="2696"/>
        <pc:sldMkLst>
          <pc:docMk/>
          <pc:sldMk cId="3722491626" sldId="540"/>
        </pc:sldMkLst>
      </pc:sldChg>
      <pc:sldChg chg="del">
        <pc:chgData name="Lim, Krisha" userId="d6b91ba6-cd94-4226-a7ac-204f415fadfd" providerId="ADAL" clId="{1A25D52F-36CA-4542-A45B-56DEA4B4CD10}" dt="2022-04-19T03:37:28.811" v="102" actId="2696"/>
        <pc:sldMkLst>
          <pc:docMk/>
          <pc:sldMk cId="1617901093" sldId="541"/>
        </pc:sldMkLst>
      </pc:sldChg>
      <pc:sldChg chg="del">
        <pc:chgData name="Lim, Krisha" userId="d6b91ba6-cd94-4226-a7ac-204f415fadfd" providerId="ADAL" clId="{1A25D52F-36CA-4542-A45B-56DEA4B4CD10}" dt="2022-04-19T03:37:28.814" v="103" actId="2696"/>
        <pc:sldMkLst>
          <pc:docMk/>
          <pc:sldMk cId="2772539211" sldId="542"/>
        </pc:sldMkLst>
      </pc:sldChg>
      <pc:sldChg chg="del">
        <pc:chgData name="Lim, Krisha" userId="d6b91ba6-cd94-4226-a7ac-204f415fadfd" providerId="ADAL" clId="{1A25D52F-36CA-4542-A45B-56DEA4B4CD10}" dt="2022-04-19T03:37:28.834" v="107" actId="2696"/>
        <pc:sldMkLst>
          <pc:docMk/>
          <pc:sldMk cId="3465154078" sldId="543"/>
        </pc:sldMkLst>
      </pc:sldChg>
      <pc:sldChg chg="del">
        <pc:chgData name="Lim, Krisha" userId="d6b91ba6-cd94-4226-a7ac-204f415fadfd" providerId="ADAL" clId="{1A25D52F-36CA-4542-A45B-56DEA4B4CD10}" dt="2022-04-19T03:37:28.843" v="108" actId="2696"/>
        <pc:sldMkLst>
          <pc:docMk/>
          <pc:sldMk cId="1305504145" sldId="544"/>
        </pc:sldMkLst>
      </pc:sldChg>
      <pc:sldChg chg="del">
        <pc:chgData name="Lim, Krisha" userId="d6b91ba6-cd94-4226-a7ac-204f415fadfd" providerId="ADAL" clId="{1A25D52F-36CA-4542-A45B-56DEA4B4CD10}" dt="2022-04-19T03:37:28.851" v="110" actId="2696"/>
        <pc:sldMkLst>
          <pc:docMk/>
          <pc:sldMk cId="3916421753" sldId="545"/>
        </pc:sldMkLst>
      </pc:sldChg>
      <pc:sldChg chg="del">
        <pc:chgData name="Lim, Krisha" userId="d6b91ba6-cd94-4226-a7ac-204f415fadfd" providerId="ADAL" clId="{1A25D52F-36CA-4542-A45B-56DEA4B4CD10}" dt="2022-04-19T03:37:28.878" v="114" actId="2696"/>
        <pc:sldMkLst>
          <pc:docMk/>
          <pc:sldMk cId="1229235332" sldId="546"/>
        </pc:sldMkLst>
      </pc:sldChg>
      <pc:sldChg chg="del">
        <pc:chgData name="Lim, Krisha" userId="d6b91ba6-cd94-4226-a7ac-204f415fadfd" providerId="ADAL" clId="{1A25D52F-36CA-4542-A45B-56DEA4B4CD10}" dt="2022-04-19T03:37:28.847" v="109" actId="2696"/>
        <pc:sldMkLst>
          <pc:docMk/>
          <pc:sldMk cId="4290222101" sldId="547"/>
        </pc:sldMkLst>
      </pc:sldChg>
      <pc:sldChg chg="del">
        <pc:chgData name="Lim, Krisha" userId="d6b91ba6-cd94-4226-a7ac-204f415fadfd" providerId="ADAL" clId="{1A25D52F-36CA-4542-A45B-56DEA4B4CD10}" dt="2022-04-19T03:37:28.860" v="111" actId="2696"/>
        <pc:sldMkLst>
          <pc:docMk/>
          <pc:sldMk cId="2015470174" sldId="549"/>
        </pc:sldMkLst>
      </pc:sldChg>
      <pc:sldChg chg="del">
        <pc:chgData name="Lim, Krisha" userId="d6b91ba6-cd94-4226-a7ac-204f415fadfd" providerId="ADAL" clId="{1A25D52F-36CA-4542-A45B-56DEA4B4CD10}" dt="2022-04-19T03:37:28.864" v="112" actId="2696"/>
        <pc:sldMkLst>
          <pc:docMk/>
          <pc:sldMk cId="3084003657" sldId="551"/>
        </pc:sldMkLst>
      </pc:sldChg>
      <pc:sldChg chg="del">
        <pc:chgData name="Lim, Krisha" userId="d6b91ba6-cd94-4226-a7ac-204f415fadfd" providerId="ADAL" clId="{1A25D52F-36CA-4542-A45B-56DEA4B4CD10}" dt="2022-04-19T03:37:28.876" v="113" actId="2696"/>
        <pc:sldMkLst>
          <pc:docMk/>
          <pc:sldMk cId="1601249079" sldId="552"/>
        </pc:sldMkLst>
      </pc:sldChg>
      <pc:sldChg chg="del">
        <pc:chgData name="Lim, Krisha" userId="d6b91ba6-cd94-4226-a7ac-204f415fadfd" providerId="ADAL" clId="{1A25D52F-36CA-4542-A45B-56DEA4B4CD10}" dt="2022-04-19T03:37:28.455" v="14" actId="2696"/>
        <pc:sldMkLst>
          <pc:docMk/>
          <pc:sldMk cId="4236359727" sldId="553"/>
        </pc:sldMkLst>
      </pc:sldChg>
      <pc:sldChg chg="del">
        <pc:chgData name="Lim, Krisha" userId="d6b91ba6-cd94-4226-a7ac-204f415fadfd" providerId="ADAL" clId="{1A25D52F-36CA-4542-A45B-56DEA4B4CD10}" dt="2022-04-19T03:37:28.790" v="100" actId="2696"/>
        <pc:sldMkLst>
          <pc:docMk/>
          <pc:sldMk cId="1547535779" sldId="554"/>
        </pc:sldMkLst>
      </pc:sldChg>
      <pc:sldChg chg="del">
        <pc:chgData name="Lim, Krisha" userId="d6b91ba6-cd94-4226-a7ac-204f415fadfd" providerId="ADAL" clId="{1A25D52F-36CA-4542-A45B-56DEA4B4CD10}" dt="2022-04-19T03:37:28.817" v="104" actId="2696"/>
        <pc:sldMkLst>
          <pc:docMk/>
          <pc:sldMk cId="1444195178" sldId="555"/>
        </pc:sldMkLst>
      </pc:sldChg>
      <pc:sldChg chg="del">
        <pc:chgData name="Lim, Krisha" userId="d6b91ba6-cd94-4226-a7ac-204f415fadfd" providerId="ADAL" clId="{1A25D52F-36CA-4542-A45B-56DEA4B4CD10}" dt="2022-04-19T03:37:28.828" v="105" actId="2696"/>
        <pc:sldMkLst>
          <pc:docMk/>
          <pc:sldMk cId="679116219" sldId="556"/>
        </pc:sldMkLst>
      </pc:sldChg>
      <pc:sldChg chg="del">
        <pc:chgData name="Lim, Krisha" userId="d6b91ba6-cd94-4226-a7ac-204f415fadfd" providerId="ADAL" clId="{1A25D52F-36CA-4542-A45B-56DEA4B4CD10}" dt="2022-04-19T03:37:28.831" v="106" actId="2696"/>
        <pc:sldMkLst>
          <pc:docMk/>
          <pc:sldMk cId="1213956558" sldId="557"/>
        </pc:sldMkLst>
      </pc:sldChg>
      <pc:sldChg chg="del">
        <pc:chgData name="Lim, Krisha" userId="d6b91ba6-cd94-4226-a7ac-204f415fadfd" providerId="ADAL" clId="{1A25D52F-36CA-4542-A45B-56DEA4B4CD10}" dt="2022-04-19T03:37:28.787" v="99" actId="2696"/>
        <pc:sldMkLst>
          <pc:docMk/>
          <pc:sldMk cId="349680237" sldId="55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AAC5887-B343-1D4C-9540-711B41B3D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E0540F-8E69-5C4D-853B-447AE43EF82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8B54B-C6F3-634A-A175-A438C4A5EC70}" type="datetimeFigureOut">
              <a:rPr lang="en-US" smtClean="0"/>
              <a:t>4/19/2022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235AA-0587-7A44-845C-5CBDE443E91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3471D-FF42-1E42-86A3-3C7CC97317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C4F1BB-8698-D146-90BF-BC7E85376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3970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AB557-68BD-4EB5-BC0F-14247F99E1C6}" type="datetimeFigureOut">
              <a:rPr lang="en-CA" smtClean="0"/>
              <a:t>2022-04-19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CFA959-F140-4DE7-AE87-4D93140DC48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4269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98270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41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97255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/>
              <a:t>https://hhsievertsen.github.io/applied_econ_with_r/#5_Descriptive_Charts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1CFA959-F140-4DE7-AE87-4D93140DC48B}" type="slidenum">
              <a:rPr lang="en-CA" smtClean="0"/>
              <a:t>43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7676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5CD39CC-4F61-6C42-9AC1-CEDE2BEAEA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7119" cy="507843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CFD10A9-06EA-6C44-A9A9-88F3B5C25D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903" y="5480919"/>
            <a:ext cx="6034619" cy="95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Colum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758C-8024-AC4A-97CE-04A12CC40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457200"/>
            <a:ext cx="4040505" cy="1600200"/>
          </a:xfrm>
          <a:prstGeom prst="rect">
            <a:avLst/>
          </a:prstGeom>
        </p:spPr>
        <p:txBody>
          <a:bodyPr anchor="ctr"/>
          <a:lstStyle>
            <a:lvl1pPr>
              <a:defRPr sz="3200" b="1" i="0">
                <a:solidFill>
                  <a:srgbClr val="0D2244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3732A-E107-D544-BA7F-8E02FA390D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348330" cy="53837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rgbClr val="0D2244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C58DF-C432-B248-8DFE-B04BEE2AC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1520" y="2057400"/>
            <a:ext cx="4040505" cy="378355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5E9B5C-43DD-1443-98F9-101C05B1E9E4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5FCB6EA-EB61-DB42-8A1B-BE594F62699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07853" y="5975896"/>
            <a:ext cx="1116657" cy="71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555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5CD39CC-4F61-6C42-9AC1-CEDE2BEAEA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7119" cy="50784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4D438F-D3D1-0449-B4C8-1AFB8592AE1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5903" y="5515209"/>
            <a:ext cx="5930685" cy="93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848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+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D6DB8E-FB1D-CC4D-AB8D-C415B2D4BB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5569"/>
          <a:stretch/>
        </p:blipFill>
        <p:spPr>
          <a:xfrm>
            <a:off x="0" y="0"/>
            <a:ext cx="12192000" cy="4286002"/>
          </a:xfrm>
          <a:prstGeom prst="rect">
            <a:avLst/>
          </a:prstGeom>
        </p:spPr>
      </p:pic>
      <p:sp>
        <p:nvSpPr>
          <p:cNvPr id="10" name="Title 10">
            <a:extLst>
              <a:ext uri="{FF2B5EF4-FFF2-40B4-BE49-F238E27FC236}">
                <a16:creationId xmlns:a16="http://schemas.microsoft.com/office/drawing/2014/main" id="{8D5FAD4D-1F50-2C42-A2B1-6EC13395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02" y="4519573"/>
            <a:ext cx="10515600" cy="877617"/>
          </a:xfrm>
          <a:prstGeom prst="rect">
            <a:avLst/>
          </a:prstGeom>
        </p:spPr>
        <p:txBody>
          <a:bodyPr anchor="ctr"/>
          <a:lstStyle>
            <a:lvl1pPr>
              <a:defRPr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519D5ECD-473D-344F-893F-97CB5AF76E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3302" y="5392648"/>
            <a:ext cx="7224209" cy="6459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0" i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7696370-4200-9240-8DFB-AB1A3731AD1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9119" y="6002622"/>
            <a:ext cx="3918403" cy="61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096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33CC8-FFAC-B042-BD76-F6CB6A38F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65125"/>
            <a:ext cx="10799998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8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4B4EA-259C-6446-BD42-D9DA7C879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1825625"/>
            <a:ext cx="10799998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F76BD5-526D-C54D-9821-B70AD59DB4D7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0D5290C-EE4B-A04F-85DD-B77DD1B5558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733654" y="5975896"/>
            <a:ext cx="3918403" cy="61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3521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F76384-186B-184D-9D72-2691F8F2BDDA}"/>
              </a:ext>
            </a:extLst>
          </p:cNvPr>
          <p:cNvSpPr txBox="1"/>
          <p:nvPr userDrawn="1"/>
        </p:nvSpPr>
        <p:spPr>
          <a:xfrm>
            <a:off x="1842868" y="4225392"/>
            <a:ext cx="8567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mfre.landfood.ubc.ca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6908C6F-18B0-924C-9C03-11AFA8AE71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63098" y="1836238"/>
            <a:ext cx="3736060" cy="238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1467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/footer larg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1095A647-277F-8D40-8168-7B7E643011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23351" y="5987989"/>
            <a:ext cx="1087097" cy="69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8206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w/footer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6153194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820231D2-D652-284F-BE2F-BB056E139F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95479" y="6250704"/>
            <a:ext cx="790153" cy="50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2176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w/footer larg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21A9EC-84A3-3648-B014-69B29D64BDAC}"/>
              </a:ext>
            </a:extLst>
          </p:cNvPr>
          <p:cNvSpPr/>
          <p:nvPr userDrawn="1"/>
        </p:nvSpPr>
        <p:spPr>
          <a:xfrm>
            <a:off x="2231572" y="3629"/>
            <a:ext cx="9960428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>
            <a:cxnSpLocks/>
          </p:cNvCxnSpPr>
          <p:nvPr userDrawn="1"/>
        </p:nvCxnSpPr>
        <p:spPr>
          <a:xfrm>
            <a:off x="2231572" y="0"/>
            <a:ext cx="0" cy="6854228"/>
          </a:xfrm>
          <a:prstGeom prst="line">
            <a:avLst/>
          </a:prstGeom>
          <a:ln w="381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FFAF0DF-0A0B-AB45-8121-3DFC34FEB4D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26958" y="5660262"/>
            <a:ext cx="1468907" cy="939344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1B4B7148-B6C0-7140-BFBE-4E5AD006F5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5508" y="310696"/>
            <a:ext cx="9098149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800" b="1" i="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90AECFF-62BA-C547-9E34-224C73C4E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5508" y="1771196"/>
            <a:ext cx="9098149" cy="482841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745803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31395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22339-5932-054B-B659-838F6A648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65125"/>
            <a:ext cx="10799998" cy="1325563"/>
          </a:xfrm>
          <a:prstGeom prst="rect">
            <a:avLst/>
          </a:prstGeom>
        </p:spPr>
        <p:txBody>
          <a:bodyPr anchor="ctr"/>
          <a:lstStyle>
            <a:lvl1pPr>
              <a:defRPr sz="48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17087-24A9-7D46-A049-7911C3C436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1520" y="1825625"/>
            <a:ext cx="5288280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EF0311-B9C2-F14A-995C-73BBAE6F2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359318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DC1FA9E-145D-6547-8ADC-C033C3770FF4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719EC0CA-1804-4E45-8E20-EE71A4CAB9D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54173" y="5987989"/>
            <a:ext cx="1087097" cy="69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4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+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D6DB8E-FB1D-CC4D-AB8D-C415B2D4BB9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5569"/>
          <a:stretch/>
        </p:blipFill>
        <p:spPr>
          <a:xfrm>
            <a:off x="0" y="0"/>
            <a:ext cx="12192000" cy="4286002"/>
          </a:xfrm>
          <a:prstGeom prst="rect">
            <a:avLst/>
          </a:prstGeom>
        </p:spPr>
      </p:pic>
      <p:sp>
        <p:nvSpPr>
          <p:cNvPr id="10" name="Title 10">
            <a:extLst>
              <a:ext uri="{FF2B5EF4-FFF2-40B4-BE49-F238E27FC236}">
                <a16:creationId xmlns:a16="http://schemas.microsoft.com/office/drawing/2014/main" id="{8D5FAD4D-1F50-2C42-A2B1-6EC133959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302" y="4519573"/>
            <a:ext cx="10515600" cy="877617"/>
          </a:xfrm>
          <a:prstGeom prst="rect">
            <a:avLst/>
          </a:prstGeom>
        </p:spPr>
        <p:txBody>
          <a:bodyPr anchor="ctr"/>
          <a:lstStyle>
            <a:lvl1pPr>
              <a:defRPr b="1" i="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519D5ECD-473D-344F-893F-97CB5AF76E0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3302" y="5392648"/>
            <a:ext cx="7224209" cy="64599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0" i="0">
                <a:solidFill>
                  <a:srgbClr val="0D22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A71169-5504-8A47-AF13-1B8885125E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59119" y="6007648"/>
            <a:ext cx="3918403" cy="61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9564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Colum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4758C-8024-AC4A-97CE-04A12CC403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457200"/>
            <a:ext cx="4040505" cy="1600200"/>
          </a:xfrm>
          <a:prstGeom prst="rect">
            <a:avLst/>
          </a:prstGeom>
        </p:spPr>
        <p:txBody>
          <a:bodyPr anchor="ctr"/>
          <a:lstStyle>
            <a:lvl1pPr>
              <a:defRPr sz="3200" b="1" i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13732A-E107-D544-BA7F-8E02FA390D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0"/>
            <a:ext cx="6348330" cy="53837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C58DF-C432-B248-8DFE-B04BEE2ACB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31520" y="2057400"/>
            <a:ext cx="4040505" cy="3783559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5E9B5C-43DD-1443-98F9-101C05B1E9E4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B2B71CA6-D241-AD42-B17A-93058CEEF2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43899" y="5987989"/>
            <a:ext cx="1087097" cy="695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106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33CC8-FFAC-B042-BD76-F6CB6A38F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65125"/>
            <a:ext cx="10799998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800" b="1" i="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54B4EA-259C-6446-BD42-D9DA7C8798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1520" y="1825625"/>
            <a:ext cx="10799998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BF76BD5-526D-C54D-9821-B70AD59DB4D7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4F6C677-B25C-A349-BF9F-9E90E3821B8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07853" y="5975896"/>
            <a:ext cx="1116657" cy="71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0062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F76384-186B-184D-9D72-2691F8F2BDDA}"/>
              </a:ext>
            </a:extLst>
          </p:cNvPr>
          <p:cNvSpPr txBox="1"/>
          <p:nvPr userDrawn="1"/>
        </p:nvSpPr>
        <p:spPr>
          <a:xfrm>
            <a:off x="1842868" y="4225392"/>
            <a:ext cx="856722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>
                <a:solidFill>
                  <a:srgbClr val="0D2244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mfre.landfood.ubc.ca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362E8B7D-32CF-3E42-96A8-9C0264F537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263098" y="1842184"/>
            <a:ext cx="3726763" cy="238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68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/footer larg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4D357B0B-E2A7-A845-B6F4-D027CEB9A0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07853" y="5975896"/>
            <a:ext cx="1116657" cy="71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67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/footer small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D19A337F-D19C-7348-AB6F-CC84607A4C5B}"/>
              </a:ext>
            </a:extLst>
          </p:cNvPr>
          <p:cNvCxnSpPr/>
          <p:nvPr userDrawn="1"/>
        </p:nvCxnSpPr>
        <p:spPr>
          <a:xfrm>
            <a:off x="731518" y="6073812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DE09EACE-EDDB-3C4D-B1BB-AF35AE51B15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03099" y="6213296"/>
            <a:ext cx="774913" cy="49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7409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8830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w/footer large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421A9EC-84A3-3648-B014-69B29D64BDAC}"/>
              </a:ext>
            </a:extLst>
          </p:cNvPr>
          <p:cNvSpPr/>
          <p:nvPr userDrawn="1"/>
        </p:nvSpPr>
        <p:spPr>
          <a:xfrm>
            <a:off x="2063932" y="0"/>
            <a:ext cx="10128068" cy="6858000"/>
          </a:xfrm>
          <a:prstGeom prst="rect">
            <a:avLst/>
          </a:prstGeom>
          <a:solidFill>
            <a:srgbClr val="0020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73D044B-87D5-6147-8DB0-327DBCCDED96}"/>
              </a:ext>
            </a:extLst>
          </p:cNvPr>
          <p:cNvCxnSpPr>
            <a:cxnSpLocks/>
          </p:cNvCxnSpPr>
          <p:nvPr userDrawn="1"/>
        </p:nvCxnSpPr>
        <p:spPr>
          <a:xfrm>
            <a:off x="2063932" y="0"/>
            <a:ext cx="0" cy="6876000"/>
          </a:xfrm>
          <a:prstGeom prst="line">
            <a:avLst/>
          </a:prstGeom>
          <a:ln w="381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1E04FC2-5C68-314B-8375-23815C9D77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476" y="5703214"/>
            <a:ext cx="1518832" cy="97127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FD73BFB4-0720-F74D-8C81-6A56B0942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6556" y="365125"/>
            <a:ext cx="9510644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>
              <a:defRPr sz="4800" b="1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10588D-54C5-714D-A2C6-EEA26FFA80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6556" y="1825624"/>
            <a:ext cx="9510644" cy="468185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31243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22339-5932-054B-B659-838F6A648C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365125"/>
            <a:ext cx="10799998" cy="1325563"/>
          </a:xfrm>
          <a:prstGeom prst="rect">
            <a:avLst/>
          </a:prstGeom>
        </p:spPr>
        <p:txBody>
          <a:bodyPr anchor="ctr"/>
          <a:lstStyle>
            <a:lvl1pPr>
              <a:defRPr sz="4800" b="1" i="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17087-24A9-7D46-A049-7911C3C436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31520" y="1825625"/>
            <a:ext cx="5288280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EF0311-B9C2-F14A-995C-73BBAE6F2A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359318" cy="401533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DC1FA9E-145D-6547-8ADC-C033C3770FF4}"/>
              </a:ext>
            </a:extLst>
          </p:cNvPr>
          <p:cNvCxnSpPr/>
          <p:nvPr userDrawn="1"/>
        </p:nvCxnSpPr>
        <p:spPr>
          <a:xfrm>
            <a:off x="731520" y="5840959"/>
            <a:ext cx="10800000" cy="0"/>
          </a:xfrm>
          <a:prstGeom prst="line">
            <a:avLst/>
          </a:prstGeom>
          <a:ln w="25400">
            <a:solidFill>
              <a:srgbClr val="21BA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5D1DD52-D5BA-AA46-BB93-BDF0139EBCE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507853" y="5975896"/>
            <a:ext cx="1116657" cy="71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154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1606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3" r:id="rId3"/>
    <p:sldLayoutId id="2147483673" r:id="rId4"/>
    <p:sldLayoutId id="2147483678" r:id="rId5"/>
    <p:sldLayoutId id="2147483689" r:id="rId6"/>
    <p:sldLayoutId id="2147483679" r:id="rId7"/>
    <p:sldLayoutId id="2147483691" r:id="rId8"/>
    <p:sldLayoutId id="2147483665" r:id="rId9"/>
    <p:sldLayoutId id="214748367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20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7157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90" r:id="rId6"/>
    <p:sldLayoutId id="2147483692" r:id="rId7"/>
    <p:sldLayoutId id="2147483686" r:id="rId8"/>
    <p:sldLayoutId id="2147483687" r:id="rId9"/>
    <p:sldLayoutId id="214748368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scapes.org/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7.xml"/><Relationship Id="rId4" Type="http://schemas.openxmlformats.org/officeDocument/2006/relationships/hyperlink" Target="https://www.openscapes.org/blog/2020/10/12/tidy-data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r-tutorials/r-functions-daily-read-csv-3c418c25cba4#:~:text=The%20read_csv%20function%20imports%20data,load%20faster" TargetMode="External"/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hyperlink" Target="https://vincentarelbundock.github.io/modelsummary/articles/appearance.html" TargetMode="External"/><Relationship Id="rId1" Type="http://schemas.openxmlformats.org/officeDocument/2006/relationships/slideLayout" Target="../slideLayouts/slideLayout1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ggplot2-book.org/introduction.html" TargetMode="External"/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7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150.statcan.gc.ca/t1/tbl1/en/tv.action?pid=3210035901" TargetMode="Externa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5E445-B861-4282-9979-68ED7431C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 Bootcamp: Loading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111296-A1D1-46AB-977E-C59BEB6616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CA"/>
              <a:t>August 23-24, 2021</a:t>
            </a:r>
          </a:p>
        </p:txBody>
      </p:sp>
    </p:spTree>
    <p:extLst>
      <p:ext uri="{BB962C8B-B14F-4D97-AF65-F5344CB8AC3E}">
        <p14:creationId xmlns:p14="http://schemas.microsoft.com/office/powerpoint/2010/main" val="17841899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466DF-FDBF-4496-BE4E-952D86284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6BB250-5A75-45FC-8E19-3750EE1712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can download the Excel file, save it in your computer, and load it using one of the functions discussed earlier. </a:t>
            </a:r>
          </a:p>
          <a:p>
            <a:endParaRPr lang="en-CA"/>
          </a:p>
          <a:p>
            <a:r>
              <a:rPr lang="en-CA"/>
              <a:t>Or you can use the {</a:t>
            </a:r>
            <a:r>
              <a:rPr lang="en-CA" err="1"/>
              <a:t>cansim</a:t>
            </a:r>
            <a:r>
              <a:rPr lang="en-CA"/>
              <a:t>} package which connects straight to the Statistics Canada database.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ag &lt;- </a:t>
            </a:r>
            <a:r>
              <a:rPr lang="en-CA" b="1" err="1">
                <a:solidFill>
                  <a:srgbClr val="17A488"/>
                </a:solidFill>
              </a:rPr>
              <a:t>get_cansim</a:t>
            </a:r>
            <a:r>
              <a:rPr lang="en-CA" b="1">
                <a:solidFill>
                  <a:srgbClr val="17A488"/>
                </a:solidFill>
              </a:rPr>
              <a:t>('32-10-0359-01') 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64970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0DD9D-FEAE-44A8-B77E-08F65A2D7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we just did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5F5EE6-9721-46B6-B6DA-AA471CB129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Load data in different ways </a:t>
            </a:r>
          </a:p>
          <a:p>
            <a:pPr lvl="1"/>
            <a:r>
              <a:rPr lang="en-CA"/>
              <a:t>Flat files (csv and txt)</a:t>
            </a:r>
          </a:p>
          <a:p>
            <a:pPr lvl="1"/>
            <a:r>
              <a:rPr lang="en-CA"/>
              <a:t>Excel file (xlsx)</a:t>
            </a:r>
          </a:p>
          <a:p>
            <a:pPr lvl="1"/>
            <a:r>
              <a:rPr lang="en-CA"/>
              <a:t>Stata data format (</a:t>
            </a:r>
            <a:r>
              <a:rPr lang="en-CA" err="1"/>
              <a:t>dta</a:t>
            </a:r>
            <a:r>
              <a:rPr lang="en-CA"/>
              <a:t>)</a:t>
            </a:r>
          </a:p>
          <a:p>
            <a:pPr lvl="1"/>
            <a:r>
              <a:rPr lang="en-CA"/>
              <a:t>Google Sheet </a:t>
            </a:r>
          </a:p>
          <a:p>
            <a:pPr lvl="1"/>
            <a:r>
              <a:rPr lang="en-CA"/>
              <a:t>API</a:t>
            </a:r>
          </a:p>
          <a:p>
            <a:pPr marL="457200" lvl="1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8486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9AFC46-1A75-4B80-ADE0-240975D37E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Viewing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93823-85E8-4F9B-9BCB-B96E400FE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can view your data with the command </a:t>
            </a:r>
            <a:r>
              <a:rPr lang="en-CA" b="1"/>
              <a:t>View(</a:t>
            </a:r>
            <a:r>
              <a:rPr lang="en-CA" b="1" err="1"/>
              <a:t>dataframe_name</a:t>
            </a:r>
            <a:r>
              <a:rPr lang="en-CA" b="1"/>
              <a:t>) </a:t>
            </a:r>
            <a:r>
              <a:rPr lang="en-CA"/>
              <a:t>or by clicking the data object in your Environment tab</a:t>
            </a:r>
          </a:p>
          <a:p>
            <a:pPr marL="0" indent="0">
              <a:buNone/>
            </a:pPr>
            <a:endParaRPr lang="en-CA"/>
          </a:p>
          <a:p>
            <a:pPr lvl="1"/>
            <a:r>
              <a:rPr lang="en-CA"/>
              <a:t>The ability to click and look at your data is an advantage of using an </a:t>
            </a:r>
            <a:r>
              <a:rPr lang="en-CA" err="1"/>
              <a:t>Rstudio</a:t>
            </a:r>
            <a:r>
              <a:rPr lang="en-CA"/>
              <a:t> over R.</a:t>
            </a:r>
          </a:p>
          <a:p>
            <a:pPr lvl="1"/>
            <a:endParaRPr lang="en-CA"/>
          </a:p>
          <a:p>
            <a:pPr lvl="1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577132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00AD7-43C7-4A54-B0F5-7AF370005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Inspecting your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0C1683-5093-4F77-AE51-AA922F253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Here are a few functions to inspect your data</a:t>
            </a:r>
          </a:p>
          <a:p>
            <a:r>
              <a:rPr lang="en-CA" b="1"/>
              <a:t>Size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dim(politics)</a:t>
            </a:r>
          </a:p>
          <a:p>
            <a:pPr lvl="1"/>
            <a:r>
              <a:rPr lang="en-CA" b="1" err="1">
                <a:solidFill>
                  <a:srgbClr val="17A488"/>
                </a:solidFill>
              </a:rPr>
              <a:t>nrow</a:t>
            </a:r>
            <a:r>
              <a:rPr lang="en-CA" b="1">
                <a:solidFill>
                  <a:srgbClr val="17A488"/>
                </a:solidFill>
              </a:rPr>
              <a:t>(politics)</a:t>
            </a:r>
          </a:p>
          <a:p>
            <a:pPr lvl="1"/>
            <a:r>
              <a:rPr lang="en-CA" b="1" err="1">
                <a:solidFill>
                  <a:srgbClr val="17A488"/>
                </a:solidFill>
              </a:rPr>
              <a:t>ncol</a:t>
            </a:r>
            <a:r>
              <a:rPr lang="en-CA" b="1">
                <a:solidFill>
                  <a:srgbClr val="17A488"/>
                </a:solidFill>
              </a:rPr>
              <a:t>(politics)</a:t>
            </a:r>
          </a:p>
          <a:p>
            <a:pPr lvl="1"/>
            <a:endParaRPr lang="en-CA"/>
          </a:p>
          <a:p>
            <a:r>
              <a:rPr lang="en-CA" b="1"/>
              <a:t>Content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head(politics) </a:t>
            </a:r>
            <a:r>
              <a:rPr lang="en-CA">
                <a:solidFill>
                  <a:srgbClr val="17A488"/>
                </a:solidFill>
              </a:rPr>
              <a:t>or </a:t>
            </a:r>
            <a:r>
              <a:rPr lang="en-CA" b="1">
                <a:solidFill>
                  <a:srgbClr val="17A488"/>
                </a:solidFill>
              </a:rPr>
              <a:t>tail(politics)</a:t>
            </a:r>
            <a:endParaRPr lang="en-CA">
              <a:solidFill>
                <a:srgbClr val="17A488"/>
              </a:solidFill>
            </a:endParaRPr>
          </a:p>
          <a:p>
            <a:pPr lvl="1"/>
            <a:r>
              <a:rPr lang="en-CA" b="1">
                <a:solidFill>
                  <a:srgbClr val="17A488"/>
                </a:solidFill>
              </a:rPr>
              <a:t>politics %&gt;% </a:t>
            </a:r>
            <a:r>
              <a:rPr lang="en-CA" b="1" err="1">
                <a:solidFill>
                  <a:srgbClr val="17A488"/>
                </a:solidFill>
              </a:rPr>
              <a:t>slice_head</a:t>
            </a:r>
            <a:r>
              <a:rPr lang="en-CA" b="1">
                <a:solidFill>
                  <a:srgbClr val="17A488"/>
                </a:solidFill>
              </a:rPr>
              <a:t>(n = 7) 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politics %&gt;% </a:t>
            </a:r>
            <a:r>
              <a:rPr lang="en-CA" b="1" err="1">
                <a:solidFill>
                  <a:srgbClr val="17A488"/>
                </a:solidFill>
              </a:rPr>
              <a:t>slice_</a:t>
            </a:r>
            <a:r>
              <a:rPr lang="en-CA" b="1">
                <a:solidFill>
                  <a:srgbClr val="17A488"/>
                </a:solidFill>
              </a:rPr>
              <a:t>sample(n = 10)</a:t>
            </a:r>
          </a:p>
          <a:p>
            <a:pPr lvl="1"/>
            <a:endParaRPr lang="en-CA"/>
          </a:p>
          <a:p>
            <a:pPr lvl="1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99883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207E1-5244-4D18-A667-328DB3A93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Inspecting your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B6A5E-52FD-410B-95A7-6BBB8C3B1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/>
              <a:t>Column Names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names(politics) </a:t>
            </a:r>
          </a:p>
          <a:p>
            <a:pPr marL="457200" lvl="1" indent="0">
              <a:buNone/>
            </a:pPr>
            <a:endParaRPr lang="en-CA" b="1"/>
          </a:p>
          <a:p>
            <a:r>
              <a:rPr lang="en-CA" b="1"/>
              <a:t>Summary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str(politics)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summary(politics)</a:t>
            </a:r>
          </a:p>
          <a:p>
            <a:pPr lvl="1"/>
            <a:r>
              <a:rPr lang="en-CA" b="1">
                <a:solidFill>
                  <a:srgbClr val="17A488"/>
                </a:solidFill>
              </a:rPr>
              <a:t>glimpse(politics)</a:t>
            </a:r>
          </a:p>
          <a:p>
            <a:endParaRPr lang="en-CA" b="1"/>
          </a:p>
        </p:txBody>
      </p:sp>
    </p:spTree>
    <p:extLst>
      <p:ext uri="{BB962C8B-B14F-4D97-AF65-F5344CB8AC3E}">
        <p14:creationId xmlns:p14="http://schemas.microsoft.com/office/powerpoint/2010/main" val="28090225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705F1-4981-4349-A5ED-BBE0A5680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err="1"/>
              <a:t>Subsetting</a:t>
            </a:r>
            <a:r>
              <a:rPr lang="en-CA"/>
              <a:t> Data Frames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D07A5-4172-4CD4-BA94-5D45067EB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Recall that we use </a:t>
            </a:r>
            <a:r>
              <a:rPr lang="en-CA" b="1"/>
              <a:t>[ ]</a:t>
            </a:r>
            <a:r>
              <a:rPr lang="en-CA"/>
              <a:t>, </a:t>
            </a:r>
            <a:r>
              <a:rPr lang="en-CA" b="1"/>
              <a:t>[[ ]]</a:t>
            </a:r>
            <a:r>
              <a:rPr lang="en-CA"/>
              <a:t>, or </a:t>
            </a:r>
            <a:r>
              <a:rPr lang="en-CA" b="1"/>
              <a:t>$</a:t>
            </a:r>
            <a:r>
              <a:rPr lang="en-CA"/>
              <a:t> to extract certain columns and rows from our data frame. 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politics[1, 2]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politics[c(5:10), ] </a:t>
            </a:r>
            <a:r>
              <a:rPr lang="en-CA"/>
              <a:t>#extract rows 5-10 and all columns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politics[c(5:10), c(1:3)] </a:t>
            </a:r>
            <a:r>
              <a:rPr lang="en-CA"/>
              <a:t>#extract rows 5-10 and columns 1-3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politics$country</a:t>
            </a:r>
            <a:r>
              <a:rPr lang="en-CA" b="1">
                <a:solidFill>
                  <a:srgbClr val="17A488"/>
                </a:solidFill>
              </a:rPr>
              <a:t> </a:t>
            </a:r>
            <a:r>
              <a:rPr lang="en-CA"/>
              <a:t>#extract the country column </a:t>
            </a:r>
            <a:r>
              <a:rPr lang="en-CA" b="1"/>
              <a:t>**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table(</a:t>
            </a:r>
            <a:r>
              <a:rPr lang="en-CA" b="1" err="1">
                <a:solidFill>
                  <a:srgbClr val="17A488"/>
                </a:solidFill>
              </a:rPr>
              <a:t>politics$country</a:t>
            </a:r>
            <a:r>
              <a:rPr lang="en-CA" b="1">
                <a:solidFill>
                  <a:srgbClr val="17A488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66397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A27D5-5271-4A00-BFD8-A1CAB4F81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Q &amp; 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C53ED-7D66-4CA0-B088-49BF111F44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How would you describe the </a:t>
            </a:r>
            <a:r>
              <a:rPr lang="en-CA" b="1"/>
              <a:t>carbon </a:t>
            </a:r>
            <a:r>
              <a:rPr lang="en-CA"/>
              <a:t>and </a:t>
            </a:r>
            <a:r>
              <a:rPr lang="en-CA" b="1" err="1"/>
              <a:t>gdp</a:t>
            </a:r>
            <a:r>
              <a:rPr lang="en-CA"/>
              <a:t> data frames?</a:t>
            </a:r>
          </a:p>
          <a:p>
            <a:endParaRPr lang="en-CA"/>
          </a:p>
          <a:p>
            <a:r>
              <a:rPr lang="en-CA"/>
              <a:t>How are they similar/different from the </a:t>
            </a:r>
            <a:r>
              <a:rPr lang="en-CA" b="1"/>
              <a:t>politics</a:t>
            </a:r>
            <a:r>
              <a:rPr lang="en-CA"/>
              <a:t> data frame?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9610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56C73-8C09-4AB2-A8E7-AA965E6CF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B660D2-B5CE-4166-90BD-CB3A12FC9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From this point on, we will just look at the </a:t>
            </a:r>
            <a:r>
              <a:rPr lang="en-CA" b="1"/>
              <a:t>carbon, </a:t>
            </a:r>
            <a:r>
              <a:rPr lang="en-CA" b="1" err="1"/>
              <a:t>gdp</a:t>
            </a:r>
            <a:r>
              <a:rPr lang="en-CA"/>
              <a:t>, and </a:t>
            </a:r>
            <a:r>
              <a:rPr lang="en-CA" b="1"/>
              <a:t>politics</a:t>
            </a:r>
            <a:r>
              <a:rPr lang="en-CA"/>
              <a:t> data frames.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We want to explore the following research questions: </a:t>
            </a:r>
          </a:p>
          <a:p>
            <a:pPr lvl="1"/>
            <a:r>
              <a:rPr lang="en-CA"/>
              <a:t>Do richer countries emit more carbon emissions?</a:t>
            </a:r>
          </a:p>
          <a:p>
            <a:pPr marL="457200" lvl="1" indent="0">
              <a:buNone/>
            </a:pPr>
            <a:endParaRPr lang="en-CA"/>
          </a:p>
          <a:p>
            <a:pPr lvl="1"/>
            <a:r>
              <a:rPr lang="en-CA"/>
              <a:t>If we have time: How does a country’s level of democracy affect emissions?</a:t>
            </a:r>
          </a:p>
          <a:p>
            <a:pPr lvl="1"/>
            <a:endParaRPr lang="en-CA"/>
          </a:p>
          <a:p>
            <a:pPr lvl="1"/>
            <a:endParaRPr lang="en-CA"/>
          </a:p>
          <a:p>
            <a:pPr marL="457200" lvl="1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5846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22983-E0E7-4B28-A1D7-3DBCDED5D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3BBC8-DDED-403E-870E-62F24EE2D6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Now that we have our data in R and know what it looks like, we want to make sure that the data is in </a:t>
            </a:r>
            <a:r>
              <a:rPr lang="en-CA" b="1"/>
              <a:t>tidy format</a:t>
            </a:r>
            <a:r>
              <a:rPr lang="en-CA"/>
              <a:t> before we proceed with any analysis.  </a:t>
            </a:r>
          </a:p>
        </p:txBody>
      </p:sp>
    </p:spTree>
    <p:extLst>
      <p:ext uri="{BB962C8B-B14F-4D97-AF65-F5344CB8AC3E}">
        <p14:creationId xmlns:p14="http://schemas.microsoft.com/office/powerpoint/2010/main" val="30829551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02C2-0153-4443-A3E3-3D63C41C1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BB348-9D1F-4725-B794-E45708EB1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2" descr="https://github.com/allisonhorst/stats-illustrations/raw/master/rstats-artwork/tidydata_1.jpg">
            <a:extLst>
              <a:ext uri="{FF2B5EF4-FFF2-40B4-BE49-F238E27FC236}">
                <a16:creationId xmlns:a16="http://schemas.microsoft.com/office/drawing/2014/main" id="{69296EEE-43DE-4AAF-B643-D9207FAEB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2013" y="1648432"/>
            <a:ext cx="8825138" cy="49641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163000D-4097-4AD6-BB25-EA0E85C2BF65}"/>
              </a:ext>
            </a:extLst>
          </p:cNvPr>
          <p:cNvSpPr/>
          <p:nvPr/>
        </p:nvSpPr>
        <p:spPr>
          <a:xfrm>
            <a:off x="2652121" y="6611779"/>
            <a:ext cx="7467599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>
                <a:solidFill>
                  <a:srgbClr val="24292E"/>
                </a:solidFill>
                <a:latin typeface="-apple-system"/>
              </a:rPr>
              <a:t>"Illustrations from the </a:t>
            </a:r>
            <a:r>
              <a:rPr lang="en-US" sz="1000" err="1">
                <a:latin typeface="-apple-system"/>
                <a:hlinkClick r:id="rId3"/>
              </a:rPr>
              <a:t>Openscapes</a:t>
            </a:r>
            <a:r>
              <a:rPr lang="en-US" sz="1000">
                <a:solidFill>
                  <a:srgbClr val="24292E"/>
                </a:solidFill>
                <a:latin typeface="-apple-system"/>
              </a:rPr>
              <a:t> blog </a:t>
            </a:r>
            <a:r>
              <a:rPr lang="en-US" sz="1000" i="1">
                <a:latin typeface="-apple-system"/>
                <a:hlinkClick r:id="rId4"/>
              </a:rPr>
              <a:t>Tidy Data for reproducibility, efficiency, and collaboration</a:t>
            </a:r>
            <a:r>
              <a:rPr lang="en-US" sz="1000">
                <a:solidFill>
                  <a:srgbClr val="24292E"/>
                </a:solidFill>
                <a:latin typeface="-apple-system"/>
              </a:rPr>
              <a:t> by Julia Lowndes and Allison Horst"</a:t>
            </a:r>
            <a:endParaRPr lang="en-CA" sz="1000"/>
          </a:p>
        </p:txBody>
      </p:sp>
    </p:spTree>
    <p:extLst>
      <p:ext uri="{BB962C8B-B14F-4D97-AF65-F5344CB8AC3E}">
        <p14:creationId xmlns:p14="http://schemas.microsoft.com/office/powerpoint/2010/main" val="1133451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2930F-8AA8-4E10-9240-C9FBCF737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Learning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F16BE-F523-4A6A-B057-5E35EAAFA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Load different files into R using {base} and {readr} packages</a:t>
            </a:r>
          </a:p>
          <a:p>
            <a:pPr lvl="1"/>
            <a:r>
              <a:rPr lang="en-CA"/>
              <a:t>Flat files (csv and txt)</a:t>
            </a:r>
          </a:p>
          <a:p>
            <a:pPr lvl="1"/>
            <a:r>
              <a:rPr lang="en-CA"/>
              <a:t>Excel file (xlsx)</a:t>
            </a:r>
          </a:p>
          <a:p>
            <a:pPr lvl="1"/>
            <a:r>
              <a:rPr lang="en-CA"/>
              <a:t>Stata data format (dta)</a:t>
            </a:r>
          </a:p>
          <a:p>
            <a:pPr lvl="1"/>
            <a:r>
              <a:rPr lang="en-CA"/>
              <a:t>Google Sheet </a:t>
            </a:r>
          </a:p>
          <a:p>
            <a:pPr lvl="1"/>
            <a:r>
              <a:rPr lang="en-CA"/>
              <a:t>API</a:t>
            </a:r>
            <a:endParaRPr lang="en-US"/>
          </a:p>
          <a:p>
            <a:r>
              <a:rPr lang="en-US"/>
              <a:t>Specify which sheet of an Excel spreadsheet to load</a:t>
            </a:r>
          </a:p>
          <a:p>
            <a:r>
              <a:rPr lang="en-US"/>
              <a:t>Tell R to skip empty rows when loading data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80536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7082A-B19E-41C5-8626-032E0E360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pic>
        <p:nvPicPr>
          <p:cNvPr id="4" name="Picture 2" descr="https://github.com/allisonhorst/stats-illustrations/raw/master/rstats-artwork/tidydata_2.jpg">
            <a:extLst>
              <a:ext uri="{FF2B5EF4-FFF2-40B4-BE49-F238E27FC236}">
                <a16:creationId xmlns:a16="http://schemas.microsoft.com/office/drawing/2014/main" id="{90EEC9DE-22D3-483E-AAD1-9DB776ED3E7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374" y="1771650"/>
            <a:ext cx="8582378" cy="4827588"/>
          </a:xfrm>
          <a:prstGeom prst="rect">
            <a:avLst/>
          </a:prstGeom>
          <a:noFill/>
          <a:ln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41920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E1907-46B4-44A9-B5E6-ABE4C806A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pic>
        <p:nvPicPr>
          <p:cNvPr id="4" name="Picture 2" descr="https://www.openscapes.org/img/blog/tidydata/tidydata_3.jpg">
            <a:extLst>
              <a:ext uri="{FF2B5EF4-FFF2-40B4-BE49-F238E27FC236}">
                <a16:creationId xmlns:a16="http://schemas.microsoft.com/office/drawing/2014/main" id="{713921EA-45C3-46DB-BA58-6D8AF713FC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107" y="1771650"/>
            <a:ext cx="8658911" cy="482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842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74820-B8C2-45C7-B460-DF7009E08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Tidy data</a:t>
            </a:r>
          </a:p>
        </p:txBody>
      </p:sp>
      <p:pic>
        <p:nvPicPr>
          <p:cNvPr id="4" name="Picture 4" descr="https://github.com/allisonhorst/stats-illustrations/raw/master/rstats-artwork/tidydata_7.jpg">
            <a:extLst>
              <a:ext uri="{FF2B5EF4-FFF2-40B4-BE49-F238E27FC236}">
                <a16:creationId xmlns:a16="http://schemas.microsoft.com/office/drawing/2014/main" id="{45C117B1-6A52-4F26-9245-08B1931BFA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3374" y="1771650"/>
            <a:ext cx="8582378" cy="4827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33994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40D13-A241-422F-B6A4-53222347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899BC-8AEB-44CE-A247-1D68FF564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Politics data is in the “long” format</a:t>
            </a:r>
          </a:p>
          <a:p>
            <a:pPr lvl="1"/>
            <a:r>
              <a:rPr lang="en-CA"/>
              <a:t>Each row contains the values of variables associated with each country and year </a:t>
            </a:r>
          </a:p>
          <a:p>
            <a:pPr lvl="1"/>
            <a:r>
              <a:rPr lang="en-CA"/>
              <a:t>Data is in the tidy format</a:t>
            </a:r>
          </a:p>
          <a:p>
            <a:pPr lvl="1"/>
            <a:endParaRPr lang="en-CA"/>
          </a:p>
          <a:p>
            <a:pPr lvl="1"/>
            <a:endParaRPr lang="en-CA"/>
          </a:p>
          <a:p>
            <a:pPr marL="457200" lvl="1" indent="0">
              <a:buNone/>
            </a:pPr>
            <a:endParaRPr lang="en-CA" sz="1000"/>
          </a:p>
          <a:p>
            <a:endParaRPr lang="en-CA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90D5482-7CCC-4F98-9B0A-BB4FE2820F3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838925"/>
              </p:ext>
            </p:extLst>
          </p:nvPr>
        </p:nvGraphicFramePr>
        <p:xfrm>
          <a:off x="3400828" y="3854945"/>
          <a:ext cx="6824664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4888">
                  <a:extLst>
                    <a:ext uri="{9D8B030D-6E8A-4147-A177-3AD203B41FA5}">
                      <a16:colId xmlns:a16="http://schemas.microsoft.com/office/drawing/2014/main" val="691625227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3881580495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1293800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V2x_libdem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494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Myanmar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2012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0.137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802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CA"/>
                        <a:t>Myanmar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1997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0.018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627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04766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4BA9D-77EC-4356-B6EE-A7D44DB01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B9EDE-D33A-4CD6-95A8-409247D215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Carbon and </a:t>
            </a:r>
            <a:r>
              <a:rPr lang="en-CA" err="1"/>
              <a:t>gdp</a:t>
            </a:r>
            <a:r>
              <a:rPr lang="en-CA"/>
              <a:t> data is in a “wide” format. </a:t>
            </a:r>
          </a:p>
          <a:p>
            <a:pPr lvl="1"/>
            <a:r>
              <a:rPr lang="en-CA"/>
              <a:t>This format means that each variable (i.e. emissions for 1751, emissions for 1752, and so on) is listed as its own column. </a:t>
            </a:r>
          </a:p>
          <a:p>
            <a:pPr lvl="1"/>
            <a:r>
              <a:rPr lang="en-CA"/>
              <a:t>Data is not tidy</a:t>
            </a:r>
          </a:p>
          <a:p>
            <a:pPr lvl="1"/>
            <a:endParaRPr lang="en-CA"/>
          </a:p>
          <a:p>
            <a:r>
              <a:rPr lang="en-CA"/>
              <a:t>R functions expect your data to be in the “long” format because it is more machine readable. </a:t>
            </a:r>
          </a:p>
          <a:p>
            <a:endParaRPr lang="en-CA"/>
          </a:p>
          <a:p>
            <a:endParaRPr lang="en-CA"/>
          </a:p>
        </p:txBody>
      </p:sp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9F6CD5B3-93D6-41E8-AC3C-817BE934C9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1606491"/>
              </p:ext>
            </p:extLst>
          </p:nvPr>
        </p:nvGraphicFramePr>
        <p:xfrm>
          <a:off x="2745508" y="5165585"/>
          <a:ext cx="909955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4888">
                  <a:extLst>
                    <a:ext uri="{9D8B030D-6E8A-4147-A177-3AD203B41FA5}">
                      <a16:colId xmlns:a16="http://schemas.microsoft.com/office/drawing/2014/main" val="691625227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3881580495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1293800472"/>
                    </a:ext>
                  </a:extLst>
                </a:gridCol>
                <a:gridCol w="2274888">
                  <a:extLst>
                    <a:ext uri="{9D8B030D-6E8A-4147-A177-3AD203B41FA5}">
                      <a16:colId xmlns:a16="http://schemas.microsoft.com/office/drawing/2014/main" val="241886324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494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8022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6278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2391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7F87A-C92E-4409-96E7-E28DEDD72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Note on column names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68E87-32C8-4689-A5D9-4541A96F6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might notice that in the </a:t>
            </a:r>
            <a:r>
              <a:rPr lang="en-CA" b="1"/>
              <a:t>carbon </a:t>
            </a:r>
            <a:r>
              <a:rPr lang="en-CA"/>
              <a:t>and </a:t>
            </a:r>
            <a:r>
              <a:rPr lang="en-CA" b="1" err="1"/>
              <a:t>gdp</a:t>
            </a:r>
            <a:r>
              <a:rPr lang="en-CA"/>
              <a:t> data, the column names are numeric. This practice is </a:t>
            </a:r>
            <a:r>
              <a:rPr lang="en-CA" b="1" i="1"/>
              <a:t>not recommended</a:t>
            </a:r>
            <a:r>
              <a:rPr lang="en-CA" i="1"/>
              <a:t>. </a:t>
            </a:r>
            <a:endParaRPr lang="en-CA"/>
          </a:p>
          <a:p>
            <a:pPr lvl="1"/>
            <a:r>
              <a:rPr lang="en-CA"/>
              <a:t>To refer to these columns, you will have to wrap them with backticks (`)</a:t>
            </a:r>
          </a:p>
          <a:p>
            <a:pPr lvl="1"/>
            <a:r>
              <a:rPr lang="en-CA"/>
              <a:t>carbon$`2014`</a:t>
            </a:r>
          </a:p>
        </p:txBody>
      </p:sp>
    </p:spTree>
    <p:extLst>
      <p:ext uri="{BB962C8B-B14F-4D97-AF65-F5344CB8AC3E}">
        <p14:creationId xmlns:p14="http://schemas.microsoft.com/office/powerpoint/2010/main" val="34991732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DC062-E7BC-4347-919B-6DCA338D9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7AAA3-23F8-4FB7-B9E0-12CBE8396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want to convert </a:t>
            </a:r>
            <a:r>
              <a:rPr lang="en-CA" b="1"/>
              <a:t>carbon</a:t>
            </a:r>
            <a:r>
              <a:rPr lang="en-CA"/>
              <a:t> to a “long” format to make it more useful for visualization and analysis. </a:t>
            </a:r>
          </a:p>
          <a:p>
            <a:pPr lvl="1"/>
            <a:r>
              <a:rPr lang="en-CA"/>
              <a:t>A “long” format means that we will have fewer columns than the current format (“wide”)</a:t>
            </a:r>
          </a:p>
          <a:p>
            <a:endParaRPr lang="en-CA"/>
          </a:p>
          <a:p>
            <a:r>
              <a:rPr lang="en-CA"/>
              <a:t>We want to collapse all emissions across the years into one new variable called “emissions.” </a:t>
            </a:r>
          </a:p>
          <a:p>
            <a:pPr marL="0" indent="0">
              <a:buNone/>
            </a:pPr>
            <a:endParaRPr lang="en-CA"/>
          </a:p>
          <a:p>
            <a:r>
              <a:rPr lang="en-CA"/>
              <a:t>We identify what year the data point is from by creating a “year” variable </a:t>
            </a:r>
          </a:p>
          <a:p>
            <a:endParaRPr lang="en-CA"/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5586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B277B-B428-498F-BD78-9BEDCF935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592A5-A0F6-4D63-8436-70433A0B6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F66C8217-802D-49C7-BD84-E35D6F4AE2F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3750123"/>
              </p:ext>
            </p:extLst>
          </p:nvPr>
        </p:nvGraphicFramePr>
        <p:xfrm>
          <a:off x="3022440" y="1864879"/>
          <a:ext cx="8239484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9871">
                  <a:extLst>
                    <a:ext uri="{9D8B030D-6E8A-4147-A177-3AD203B41FA5}">
                      <a16:colId xmlns:a16="http://schemas.microsoft.com/office/drawing/2014/main" val="691625227"/>
                    </a:ext>
                  </a:extLst>
                </a:gridCol>
                <a:gridCol w="2059871">
                  <a:extLst>
                    <a:ext uri="{9D8B030D-6E8A-4147-A177-3AD203B41FA5}">
                      <a16:colId xmlns:a16="http://schemas.microsoft.com/office/drawing/2014/main" val="3881580495"/>
                    </a:ext>
                  </a:extLst>
                </a:gridCol>
                <a:gridCol w="2059871">
                  <a:extLst>
                    <a:ext uri="{9D8B030D-6E8A-4147-A177-3AD203B41FA5}">
                      <a16:colId xmlns:a16="http://schemas.microsoft.com/office/drawing/2014/main" val="1293800472"/>
                    </a:ext>
                  </a:extLst>
                </a:gridCol>
                <a:gridCol w="2059871">
                  <a:extLst>
                    <a:ext uri="{9D8B030D-6E8A-4147-A177-3AD203B41FA5}">
                      <a16:colId xmlns:a16="http://schemas.microsoft.com/office/drawing/2014/main" val="2418863240"/>
                    </a:ext>
                  </a:extLst>
                </a:gridCol>
              </a:tblGrid>
              <a:tr h="328065">
                <a:tc>
                  <a:txBody>
                    <a:bodyPr/>
                    <a:lstStyle/>
                    <a:p>
                      <a:r>
                        <a:rPr lang="en-CA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494185"/>
                  </a:ext>
                </a:extLst>
              </a:tr>
              <a:tr h="328065">
                <a:tc>
                  <a:txBody>
                    <a:bodyPr/>
                    <a:lstStyle/>
                    <a:p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802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627859"/>
                  </a:ext>
                </a:extLst>
              </a:tr>
            </a:tbl>
          </a:graphicData>
        </a:graphic>
      </p:graphicFrame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D29EAA7-7D6D-4209-AA91-5A1C54E757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77197507"/>
              </p:ext>
            </p:extLst>
          </p:nvPr>
        </p:nvGraphicFramePr>
        <p:xfrm>
          <a:off x="4786530" y="3500722"/>
          <a:ext cx="5016104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4120">
                  <a:extLst>
                    <a:ext uri="{9D8B030D-6E8A-4147-A177-3AD203B41FA5}">
                      <a16:colId xmlns:a16="http://schemas.microsoft.com/office/drawing/2014/main" val="691625227"/>
                    </a:ext>
                  </a:extLst>
                </a:gridCol>
                <a:gridCol w="667864">
                  <a:extLst>
                    <a:ext uri="{9D8B030D-6E8A-4147-A177-3AD203B41FA5}">
                      <a16:colId xmlns:a16="http://schemas.microsoft.com/office/drawing/2014/main" val="3881580495"/>
                    </a:ext>
                  </a:extLst>
                </a:gridCol>
                <a:gridCol w="2174120">
                  <a:extLst>
                    <a:ext uri="{9D8B030D-6E8A-4147-A177-3AD203B41FA5}">
                      <a16:colId xmlns:a16="http://schemas.microsoft.com/office/drawing/2014/main" val="1293800472"/>
                    </a:ext>
                  </a:extLst>
                </a:gridCol>
              </a:tblGrid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country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emissions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2494185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5802208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627859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Afghanistan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4862341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784984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6653383"/>
                  </a:ext>
                </a:extLst>
              </a:tr>
              <a:tr h="291844">
                <a:tc>
                  <a:txBody>
                    <a:bodyPr/>
                    <a:lstStyle/>
                    <a:p>
                      <a:r>
                        <a:rPr lang="en-CA"/>
                        <a:t>Albania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1753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A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3082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2960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49D8D-94AB-4EDC-942E-1B289CA52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911C4-0BFF-4E81-8C24-39DB9E4B3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will use the </a:t>
            </a:r>
            <a:r>
              <a:rPr lang="en-CA" b="1" err="1"/>
              <a:t>pivot_longer</a:t>
            </a:r>
            <a:r>
              <a:rPr lang="en-CA" b="1"/>
              <a:t>()</a:t>
            </a:r>
            <a:r>
              <a:rPr lang="en-CA"/>
              <a:t> function. </a:t>
            </a:r>
          </a:p>
          <a:p>
            <a:endParaRPr lang="en-CA"/>
          </a:p>
          <a:p>
            <a:r>
              <a:rPr lang="en-CA"/>
              <a:t>4 arguments</a:t>
            </a:r>
          </a:p>
          <a:p>
            <a:pPr lvl="1"/>
            <a:r>
              <a:rPr lang="en-CA"/>
              <a:t>The </a:t>
            </a:r>
            <a:r>
              <a:rPr lang="en-CA" b="1"/>
              <a:t>wide data</a:t>
            </a:r>
          </a:p>
          <a:p>
            <a:pPr lvl="1"/>
            <a:r>
              <a:rPr lang="en-CA" b="1"/>
              <a:t>cols</a:t>
            </a:r>
            <a:r>
              <a:rPr lang="en-CA"/>
              <a:t> are the names of the columns we will use (or not use) to fill the new values variable </a:t>
            </a:r>
          </a:p>
          <a:p>
            <a:pPr lvl="1"/>
            <a:r>
              <a:rPr lang="en-CA" b="1" err="1"/>
              <a:t>names_to</a:t>
            </a:r>
            <a:r>
              <a:rPr lang="en-CA"/>
              <a:t> refers to the column variable we wish to create the </a:t>
            </a:r>
            <a:r>
              <a:rPr lang="en-CA" b="1"/>
              <a:t>cols </a:t>
            </a:r>
            <a:r>
              <a:rPr lang="en-CA"/>
              <a:t>provided</a:t>
            </a:r>
          </a:p>
          <a:p>
            <a:pPr lvl="1"/>
            <a:r>
              <a:rPr lang="en-CA" b="1" err="1"/>
              <a:t>values_to</a:t>
            </a:r>
            <a:r>
              <a:rPr lang="en-CA"/>
              <a:t> refers to the column variable we wish to create and fill with the values associated with the cols provided</a:t>
            </a:r>
            <a:endParaRPr lang="en-CA" b="1"/>
          </a:p>
        </p:txBody>
      </p:sp>
    </p:spTree>
    <p:extLst>
      <p:ext uri="{BB962C8B-B14F-4D97-AF65-F5344CB8AC3E}">
        <p14:creationId xmlns:p14="http://schemas.microsoft.com/office/powerpoint/2010/main" val="7263809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845A1-9559-4BA4-9330-1D409BAF1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E29175-444F-4039-A8D8-E262985A3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Looking at our </a:t>
            </a:r>
            <a:r>
              <a:rPr lang="en-CA" b="1"/>
              <a:t>carbon</a:t>
            </a:r>
            <a:r>
              <a:rPr lang="en-CA"/>
              <a:t> data, </a:t>
            </a:r>
          </a:p>
          <a:p>
            <a:endParaRPr lang="en-CA"/>
          </a:p>
          <a:p>
            <a:r>
              <a:rPr lang="en-CA"/>
              <a:t>4 arguments </a:t>
            </a:r>
          </a:p>
          <a:p>
            <a:pPr lvl="1"/>
            <a:r>
              <a:rPr lang="en-CA"/>
              <a:t>wide data – </a:t>
            </a:r>
            <a:r>
              <a:rPr lang="en-CA" b="1"/>
              <a:t>carbon</a:t>
            </a:r>
          </a:p>
          <a:p>
            <a:pPr lvl="1"/>
            <a:r>
              <a:rPr lang="en-CA" b="1"/>
              <a:t>cols </a:t>
            </a:r>
            <a:r>
              <a:rPr lang="en-CA"/>
              <a:t> - all columns except country, so </a:t>
            </a:r>
            <a:r>
              <a:rPr lang="en-CA" b="1"/>
              <a:t>–country</a:t>
            </a:r>
            <a:endParaRPr lang="en-CA"/>
          </a:p>
          <a:p>
            <a:pPr lvl="1"/>
            <a:r>
              <a:rPr lang="en-CA" b="1" err="1"/>
              <a:t>names_to</a:t>
            </a:r>
            <a:r>
              <a:rPr lang="en-CA"/>
              <a:t> – collapse all years to a new column called </a:t>
            </a:r>
            <a:r>
              <a:rPr lang="en-CA" b="1"/>
              <a:t>year</a:t>
            </a:r>
          </a:p>
          <a:p>
            <a:pPr lvl="1"/>
            <a:r>
              <a:rPr lang="en-CA" b="1" err="1"/>
              <a:t>values_to</a:t>
            </a:r>
            <a:r>
              <a:rPr lang="en-CA"/>
              <a:t> – collapse all emissions values to a new column called </a:t>
            </a:r>
            <a:r>
              <a:rPr lang="en-CA" b="1"/>
              <a:t>emissions</a:t>
            </a:r>
          </a:p>
        </p:txBody>
      </p:sp>
    </p:spTree>
    <p:extLst>
      <p:ext uri="{BB962C8B-B14F-4D97-AF65-F5344CB8AC3E}">
        <p14:creationId xmlns:p14="http://schemas.microsoft.com/office/powerpoint/2010/main" val="408106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CE21A-A562-4D9E-A756-AF6280BAD5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Flat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5AB36-3925-4B0F-8355-266802ABE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csv files – read.csv() from {base} </a:t>
            </a:r>
            <a:r>
              <a:rPr lang="en-US" b="1"/>
              <a:t>or</a:t>
            </a:r>
            <a:r>
              <a:rPr lang="en-US"/>
              <a:t> read_csv() from {readr} </a:t>
            </a: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sz="2500" b="1">
                <a:solidFill>
                  <a:srgbClr val="17A488"/>
                </a:solidFill>
              </a:rPr>
              <a:t>carbon &lt;- </a:t>
            </a:r>
            <a:r>
              <a:rPr lang="en-US" sz="2500" b="1" err="1">
                <a:solidFill>
                  <a:srgbClr val="17A488"/>
                </a:solidFill>
              </a:rPr>
              <a:t>read_csv</a:t>
            </a:r>
            <a:r>
              <a:rPr lang="en-US" sz="2500" b="1">
                <a:solidFill>
                  <a:srgbClr val="17A488"/>
                </a:solidFill>
              </a:rPr>
              <a:t>(here("data", "yearly_co2_emissions.csv"))</a:t>
            </a:r>
          </a:p>
          <a:p>
            <a:pPr marL="0" indent="0">
              <a:buNone/>
            </a:pPr>
            <a:endParaRPr lang="en-US" sz="25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sz="2500" b="1">
                <a:solidFill>
                  <a:srgbClr val="17A488"/>
                </a:solidFill>
              </a:rPr>
              <a:t>carbon &lt;- read.csv(here("data", "yearly_co2_emissions.csv"), sep = ",", header = TRUE)</a:t>
            </a:r>
          </a:p>
          <a:p>
            <a:pPr lvl="1"/>
            <a:r>
              <a:rPr lang="en-US" err="1">
                <a:solidFill>
                  <a:schemeClr val="tx1"/>
                </a:solidFill>
              </a:rPr>
              <a:t>sep</a:t>
            </a:r>
            <a:r>
              <a:rPr lang="en-US">
                <a:solidFill>
                  <a:schemeClr val="tx1"/>
                </a:solidFill>
              </a:rPr>
              <a:t> = “,” means that the data is comma delimited</a:t>
            </a:r>
          </a:p>
          <a:p>
            <a:pPr lvl="1"/>
            <a:r>
              <a:rPr lang="en-CA">
                <a:solidFill>
                  <a:schemeClr val="tx1"/>
                </a:solidFill>
              </a:rPr>
              <a:t>header = TRUE indicates that the first row is variable names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E4933E-DFE2-412F-9C56-CC3AAFB33F13}"/>
              </a:ext>
            </a:extLst>
          </p:cNvPr>
          <p:cNvSpPr txBox="1"/>
          <p:nvPr/>
        </p:nvSpPr>
        <p:spPr>
          <a:xfrm>
            <a:off x="2745508" y="6547304"/>
            <a:ext cx="873348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000"/>
              <a:t>Additional info: </a:t>
            </a:r>
            <a:r>
              <a:rPr lang="en-CA" sz="1000">
                <a:hlinkClick r:id="rId2"/>
              </a:rPr>
              <a:t>https://medium.com/r-tutorials/r-functions-daily-read-csv-3c418c25cba4#:~:text=The%20read_csv%20function%20imports%20data,load%20faster</a:t>
            </a:r>
            <a:r>
              <a:rPr lang="en-CA" sz="100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530114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0BF23-CF93-495F-9B3E-0275894BE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CA"/>
              <a:t>Data Wrangling – reshaping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983FE-3496-46BD-B9CA-C855928D61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carbon</a:t>
            </a:r>
            <a:r>
              <a:rPr lang="en-CA" b="1">
                <a:solidFill>
                  <a:srgbClr val="17A488"/>
                </a:solidFill>
              </a:rPr>
              <a:t>_long &lt;- carbon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</a:t>
            </a:r>
            <a:r>
              <a:rPr lang="en-CA" b="1" err="1">
                <a:solidFill>
                  <a:srgbClr val="17A488"/>
                </a:solidFill>
              </a:rPr>
              <a:t>pivot_</a:t>
            </a:r>
            <a:r>
              <a:rPr lang="en-CA" b="1">
                <a:solidFill>
                  <a:srgbClr val="17A488"/>
                </a:solidFill>
              </a:rPr>
              <a:t>longer(cols = -country,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		   </a:t>
            </a:r>
            <a:r>
              <a:rPr lang="en-CA" b="1" err="1">
                <a:solidFill>
                  <a:srgbClr val="17A488"/>
                </a:solidFill>
              </a:rPr>
              <a:t>names_to</a:t>
            </a:r>
            <a:r>
              <a:rPr lang="en-CA" b="1">
                <a:solidFill>
                  <a:srgbClr val="17A488"/>
                </a:solidFill>
              </a:rPr>
              <a:t> = “year”,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		   </a:t>
            </a:r>
            <a:r>
              <a:rPr lang="en-CA" b="1" err="1">
                <a:solidFill>
                  <a:srgbClr val="17A488"/>
                </a:solidFill>
              </a:rPr>
              <a:t>values_to</a:t>
            </a:r>
            <a:r>
              <a:rPr lang="en-CA" b="1">
                <a:solidFill>
                  <a:srgbClr val="17A488"/>
                </a:solidFill>
              </a:rPr>
              <a:t> = “emissions”)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233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024801-CA91-4E29-8BF9-668A7716F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6A731D-0532-4357-94E6-3A6FD2BCB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>
                <a:solidFill>
                  <a:schemeClr val="tx1"/>
                </a:solidFill>
              </a:rPr>
              <a:t>Always good to check if you did it correctly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</a:t>
            </a:r>
            <a:r>
              <a:rPr lang="en-CA" b="1" err="1">
                <a:solidFill>
                  <a:srgbClr val="17A488"/>
                </a:solidFill>
              </a:rPr>
              <a:t>carbon_long</a:t>
            </a:r>
            <a:r>
              <a:rPr lang="en-CA" b="1">
                <a:solidFill>
                  <a:srgbClr val="17A488"/>
                </a:solidFill>
              </a:rPr>
              <a:t> %&gt;% </a:t>
            </a:r>
            <a:r>
              <a:rPr lang="en-CA" b="1" err="1">
                <a:solidFill>
                  <a:srgbClr val="17A488"/>
                </a:solidFill>
              </a:rPr>
              <a:t>slice_sample</a:t>
            </a:r>
            <a:r>
              <a:rPr lang="en-CA" b="1">
                <a:solidFill>
                  <a:srgbClr val="17A488"/>
                </a:solidFill>
              </a:rPr>
              <a:t>(n = 10) 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Compare the dimensions of the </a:t>
            </a:r>
            <a:r>
              <a:rPr lang="en-CA" b="1"/>
              <a:t>carbon</a:t>
            </a:r>
            <a:r>
              <a:rPr lang="en-CA"/>
              <a:t> and </a:t>
            </a:r>
            <a:r>
              <a:rPr lang="en-CA" b="1" err="1"/>
              <a:t>carbon_long</a:t>
            </a:r>
            <a:r>
              <a:rPr lang="en-CA"/>
              <a:t> data frames.</a:t>
            </a:r>
          </a:p>
          <a:p>
            <a:pPr lvl="1"/>
            <a:r>
              <a:rPr lang="en-CA"/>
              <a:t>How would you check for this? 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88595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5F454-9315-4E2F-BB6D-16239BF9A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4F009-920A-4BF3-B17E-60E843ADE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If you take a look at the structure of the data, you will notice that R encoded the year variable as character instead of numeric. </a:t>
            </a:r>
          </a:p>
          <a:p>
            <a:endParaRPr lang="en-CA"/>
          </a:p>
          <a:p>
            <a:r>
              <a:rPr lang="en-CA"/>
              <a:t>To create or modify columns, use the </a:t>
            </a:r>
            <a:r>
              <a:rPr lang="en-CA" b="1"/>
              <a:t>mutate</a:t>
            </a:r>
            <a:r>
              <a:rPr lang="en-CA"/>
              <a:t>()</a:t>
            </a:r>
            <a:r>
              <a:rPr lang="en-CA" b="1"/>
              <a:t> </a:t>
            </a:r>
            <a:r>
              <a:rPr lang="en-CA"/>
              <a:t>function.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carbon_long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carbon_long</a:t>
            </a:r>
            <a:r>
              <a:rPr lang="en-CA" b="1">
                <a:solidFill>
                  <a:srgbClr val="17A488"/>
                </a:solidFill>
              </a:rPr>
              <a:t>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	mutate(year = </a:t>
            </a:r>
            <a:r>
              <a:rPr lang="en-CA" b="1" err="1">
                <a:solidFill>
                  <a:srgbClr val="17A488"/>
                </a:solidFill>
              </a:rPr>
              <a:t>as.numeric</a:t>
            </a:r>
            <a:r>
              <a:rPr lang="en-CA" b="1">
                <a:solidFill>
                  <a:srgbClr val="17A488"/>
                </a:solidFill>
              </a:rPr>
              <a:t>(year)) </a:t>
            </a:r>
          </a:p>
          <a:p>
            <a:pPr marL="0" indent="0">
              <a:buNone/>
            </a:pPr>
            <a:endParaRPr lang="en-CA" sz="25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sz="2500" b="1">
                <a:solidFill>
                  <a:srgbClr val="17A488"/>
                </a:solidFill>
              </a:rPr>
              <a:t>## </a:t>
            </a:r>
            <a:r>
              <a:rPr lang="en-CA" sz="2500" b="1" err="1">
                <a:solidFill>
                  <a:srgbClr val="17A488"/>
                </a:solidFill>
              </a:rPr>
              <a:t>carbon_long$year</a:t>
            </a:r>
            <a:r>
              <a:rPr lang="en-CA" sz="2500" b="1">
                <a:solidFill>
                  <a:srgbClr val="17A488"/>
                </a:solidFill>
              </a:rPr>
              <a:t> &lt;- </a:t>
            </a:r>
            <a:r>
              <a:rPr lang="en-CA" sz="2500" b="1" err="1">
                <a:solidFill>
                  <a:srgbClr val="17A488"/>
                </a:solidFill>
              </a:rPr>
              <a:t>as.numeric</a:t>
            </a:r>
            <a:r>
              <a:rPr lang="en-CA" sz="2500" b="1">
                <a:solidFill>
                  <a:srgbClr val="17A488"/>
                </a:solidFill>
              </a:rPr>
              <a:t>(</a:t>
            </a:r>
            <a:r>
              <a:rPr lang="en-CA" sz="2500" b="1" err="1">
                <a:solidFill>
                  <a:srgbClr val="17A488"/>
                </a:solidFill>
              </a:rPr>
              <a:t>carbon_long$year</a:t>
            </a:r>
            <a:r>
              <a:rPr lang="en-CA" sz="2500" b="1">
                <a:solidFill>
                  <a:srgbClr val="17A488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502531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FA0CB-89F6-4071-ACC0-1A0A7253B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5C4CD-3CFD-45D1-A1C0-49FE45F83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 </a:t>
            </a:r>
            <a:r>
              <a:rPr lang="en-CA" b="1" err="1"/>
              <a:t>gdp</a:t>
            </a:r>
            <a:r>
              <a:rPr lang="en-CA"/>
              <a:t> data is also in the same format. Let’s reshape it too. Notice the use of the %&gt;%.</a:t>
            </a:r>
          </a:p>
          <a:p>
            <a:endParaRPr lang="en-CA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gdp_long</a:t>
            </a:r>
            <a:r>
              <a:rPr lang="en-US" b="1">
                <a:solidFill>
                  <a:srgbClr val="17A488"/>
                </a:solidFill>
              </a:rPr>
              <a:t> &lt;- 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pivot_longer</a:t>
            </a:r>
            <a:r>
              <a:rPr lang="en-US" b="1">
                <a:solidFill>
                  <a:srgbClr val="17A488"/>
                </a:solidFill>
              </a:rPr>
              <a:t>(cols = -country,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      </a:t>
            </a:r>
            <a:r>
              <a:rPr lang="en-US" b="1" err="1">
                <a:solidFill>
                  <a:srgbClr val="17A488"/>
                </a:solidFill>
              </a:rPr>
              <a:t>names_to</a:t>
            </a:r>
            <a:r>
              <a:rPr lang="en-US" b="1">
                <a:solidFill>
                  <a:srgbClr val="17A488"/>
                </a:solidFill>
              </a:rPr>
              <a:t> = "year",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      </a:t>
            </a:r>
            <a:r>
              <a:rPr lang="en-US" b="1" err="1">
                <a:solidFill>
                  <a:srgbClr val="17A488"/>
                </a:solidFill>
              </a:rPr>
              <a:t>values_to</a:t>
            </a:r>
            <a:r>
              <a:rPr lang="en-US" b="1">
                <a:solidFill>
                  <a:srgbClr val="17A488"/>
                </a:solidFill>
              </a:rPr>
              <a:t> = "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")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mutate(year = </a:t>
            </a:r>
            <a:r>
              <a:rPr lang="en-US" b="1" err="1">
                <a:solidFill>
                  <a:srgbClr val="17A488"/>
                </a:solidFill>
              </a:rPr>
              <a:t>as.numeric</a:t>
            </a:r>
            <a:r>
              <a:rPr lang="en-US" b="1">
                <a:solidFill>
                  <a:srgbClr val="17A488"/>
                </a:solidFill>
              </a:rPr>
              <a:t>(year),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 = </a:t>
            </a:r>
            <a:r>
              <a:rPr lang="en-US" b="1" err="1">
                <a:solidFill>
                  <a:srgbClr val="17A488"/>
                </a:solidFill>
              </a:rPr>
              <a:t>as.numeric</a:t>
            </a:r>
            <a:r>
              <a:rPr lang="en-US" b="1">
                <a:solidFill>
                  <a:srgbClr val="17A488"/>
                </a:solidFill>
              </a:rPr>
              <a:t>(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))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head(</a:t>
            </a:r>
            <a:r>
              <a:rPr lang="en-US" b="1" err="1">
                <a:solidFill>
                  <a:srgbClr val="17A488"/>
                </a:solidFill>
              </a:rPr>
              <a:t>gdp_long</a:t>
            </a:r>
            <a:r>
              <a:rPr lang="en-US" b="1">
                <a:solidFill>
                  <a:srgbClr val="17A488"/>
                </a:solidFill>
              </a:rPr>
              <a:t>)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29176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968DD-6570-457E-B7D3-65E5C7FC7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Reshaping data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B6542-B4BA-4B01-A2CE-4FA77F358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In case you need to reshape the data into wide format, read the notes!</a:t>
            </a:r>
          </a:p>
        </p:txBody>
      </p:sp>
    </p:spTree>
    <p:extLst>
      <p:ext uri="{BB962C8B-B14F-4D97-AF65-F5344CB8AC3E}">
        <p14:creationId xmlns:p14="http://schemas.microsoft.com/office/powerpoint/2010/main" val="42687208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0C740-3A1D-4D1E-AF2E-29381705D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Selecting and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CBF89-AEB3-4607-9CC4-C0B567C51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say you only want to keep certain variables from the </a:t>
            </a:r>
            <a:r>
              <a:rPr lang="en-CA" b="1"/>
              <a:t>politics</a:t>
            </a:r>
            <a:r>
              <a:rPr lang="en-CA"/>
              <a:t> data. You can use the </a:t>
            </a:r>
            <a:r>
              <a:rPr lang="en-CA" b="1"/>
              <a:t>select()</a:t>
            </a:r>
            <a:r>
              <a:rPr lang="en-CA"/>
              <a:t> function to perform this task. </a:t>
            </a:r>
          </a:p>
          <a:p>
            <a:pPr lvl="1"/>
            <a:r>
              <a:rPr lang="en-CA"/>
              <a:t>You can add a minus sign in front of a variable to drop a variable</a:t>
            </a:r>
          </a:p>
          <a:p>
            <a:pPr lvl="1"/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%&gt;% select(</a:t>
            </a:r>
            <a:r>
              <a:rPr lang="en-US" b="1" err="1">
                <a:solidFill>
                  <a:srgbClr val="17A488"/>
                </a:solidFill>
              </a:rPr>
              <a:t>country_name</a:t>
            </a:r>
            <a:r>
              <a:rPr lang="en-US" b="1">
                <a:solidFill>
                  <a:srgbClr val="17A488"/>
                </a:solidFill>
              </a:rPr>
              <a:t>, year, v2x_libdem, v2x_regime, region)</a:t>
            </a:r>
          </a:p>
          <a:p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politics %&gt;% select(-v2psnatpar_ord)</a:t>
            </a:r>
          </a:p>
        </p:txBody>
      </p:sp>
    </p:spTree>
    <p:extLst>
      <p:ext uri="{BB962C8B-B14F-4D97-AF65-F5344CB8AC3E}">
        <p14:creationId xmlns:p14="http://schemas.microsoft.com/office/powerpoint/2010/main" val="115548920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DB568-7CD6-4C3C-9371-DB44484EA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Selecting and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451C9-7EE2-4D48-BA9C-6A13BA0D3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 output of the codes we just ran will just print the data frame. </a:t>
            </a:r>
          </a:p>
          <a:p>
            <a:endParaRPr lang="en-CA"/>
          </a:p>
          <a:p>
            <a:r>
              <a:rPr lang="en-CA"/>
              <a:t>To save the new data frame, we have to use the assignment operator. We will just overwrite the original </a:t>
            </a:r>
            <a:r>
              <a:rPr lang="en-CA" b="1"/>
              <a:t>politics</a:t>
            </a:r>
            <a:r>
              <a:rPr lang="en-CA"/>
              <a:t> data. 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politics %&gt;% select(</a:t>
            </a:r>
            <a:r>
              <a:rPr lang="en-US" b="1" err="1">
                <a:solidFill>
                  <a:srgbClr val="17A488"/>
                </a:solidFill>
              </a:rPr>
              <a:t>country_name</a:t>
            </a:r>
            <a:r>
              <a:rPr lang="en-US" b="1">
                <a:solidFill>
                  <a:srgbClr val="17A488"/>
                </a:solidFill>
              </a:rPr>
              <a:t>, year, v2x_libdem, v2x_regime, region)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3892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C1DBC-3419-4B6E-AA43-3FA95BDA1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Selecting and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C92BC7-C772-4ACD-A435-0C1EF71B75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use the </a:t>
            </a:r>
            <a:r>
              <a:rPr lang="en-CA" b="1"/>
              <a:t>filter()</a:t>
            </a:r>
            <a:r>
              <a:rPr lang="en-CA"/>
              <a:t> function to filter observations. </a:t>
            </a:r>
          </a:p>
          <a:p>
            <a:endParaRPr lang="en-CA"/>
          </a:p>
          <a:p>
            <a:pPr marL="0" indent="0">
              <a:buNone/>
            </a:pPr>
            <a:r>
              <a:rPr lang="en-CA"/>
              <a:t>Min(</a:t>
            </a:r>
            <a:r>
              <a:rPr lang="en-CA" err="1"/>
              <a:t>politics$year</a:t>
            </a:r>
            <a:r>
              <a:rPr lang="en-CA"/>
              <a:t>, na.rm = T)</a:t>
            </a:r>
          </a:p>
          <a:p>
            <a:pPr marL="0" indent="0">
              <a:buNone/>
            </a:pPr>
            <a:r>
              <a:rPr lang="en-CA"/>
              <a:t>Max(</a:t>
            </a:r>
            <a:r>
              <a:rPr lang="en-CA" err="1"/>
              <a:t>politics$year</a:t>
            </a:r>
            <a:r>
              <a:rPr lang="en-CA"/>
              <a:t>, na.rm = T)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politics %&gt;% filter(year &gt;= 1991 &amp; year &lt;= 2014)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CA"/>
              <a:t>politics %&gt;% filter(region == "Africa") </a:t>
            </a:r>
          </a:p>
        </p:txBody>
      </p:sp>
    </p:spTree>
    <p:extLst>
      <p:ext uri="{BB962C8B-B14F-4D97-AF65-F5344CB8AC3E}">
        <p14:creationId xmlns:p14="http://schemas.microsoft.com/office/powerpoint/2010/main" val="36673454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CD1BD-4CCE-40D7-B2BC-9439FCC2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Selecting and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5BEAA3-93EC-4FF9-8178-4F4A217C9C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can also use the %&gt;% to chain the commands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politics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select(</a:t>
            </a:r>
            <a:r>
              <a:rPr lang="en-US" b="1" err="1">
                <a:solidFill>
                  <a:srgbClr val="17A488"/>
                </a:solidFill>
              </a:rPr>
              <a:t>country_name</a:t>
            </a:r>
            <a:r>
              <a:rPr lang="en-US" b="1">
                <a:solidFill>
                  <a:srgbClr val="17A488"/>
                </a:solidFill>
              </a:rPr>
              <a:t>, year, v2x_libdem, v2x_regime, region)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filter(year &gt;= 1991 &amp; year &lt;= 2014)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71175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0272A6-CF73-4669-935D-AA3F2553E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Renaming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3F7E89-4369-474C-95BD-E8D994D442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To rename variables, the syntax is </a:t>
            </a:r>
            <a:r>
              <a:rPr lang="en-CA" b="1"/>
              <a:t>rename(</a:t>
            </a:r>
            <a:r>
              <a:rPr lang="en-CA" b="1" err="1"/>
              <a:t>new_name</a:t>
            </a:r>
            <a:r>
              <a:rPr lang="en-CA" b="1"/>
              <a:t> = </a:t>
            </a:r>
            <a:r>
              <a:rPr lang="en-CA" b="1" err="1"/>
              <a:t>old_name</a:t>
            </a:r>
            <a:r>
              <a:rPr lang="en-CA" b="1"/>
              <a:t>)</a:t>
            </a:r>
            <a:endParaRPr lang="en-CA"/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politics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rename(country = </a:t>
            </a:r>
            <a:r>
              <a:rPr lang="en-US" b="1" err="1">
                <a:solidFill>
                  <a:srgbClr val="17A488"/>
                </a:solidFill>
              </a:rPr>
              <a:t>country_name</a:t>
            </a:r>
            <a:r>
              <a:rPr lang="en-US" b="1">
                <a:solidFill>
                  <a:srgbClr val="17A488"/>
                </a:solidFill>
              </a:rPr>
              <a:t>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democracy = v2x_libdem,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regime = v2x_regime)</a:t>
            </a:r>
            <a:br>
              <a:rPr lang="en-US" b="1">
                <a:solidFill>
                  <a:srgbClr val="17A488"/>
                </a:solidFill>
              </a:rPr>
            </a:b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002047"/>
                </a:solidFill>
              </a:rPr>
              <a:t>## also does the same thing names(politics)[which(names(politics) == "country")] = "country"</a:t>
            </a:r>
            <a:endParaRPr lang="en-CA" b="1">
              <a:solidFill>
                <a:srgbClr val="00204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60994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B3507-E122-415B-99A7-46C9ADB0F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Flat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18455-0215-4198-8232-55CE80A1D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txt files</a:t>
            </a: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provinces &lt;- </a:t>
            </a:r>
            <a:r>
              <a:rPr lang="en-US" b="1" err="1">
                <a:solidFill>
                  <a:srgbClr val="17A488"/>
                </a:solidFill>
              </a:rPr>
              <a:t>read.table</a:t>
            </a:r>
            <a:r>
              <a:rPr lang="en-US" b="1">
                <a:solidFill>
                  <a:srgbClr val="17A488"/>
                </a:solidFill>
              </a:rPr>
              <a:t>(here("data", "province.txt"), </a:t>
            </a:r>
            <a:r>
              <a:rPr lang="en-US" b="1" err="1">
                <a:solidFill>
                  <a:srgbClr val="17A488"/>
                </a:solidFill>
              </a:rPr>
              <a:t>sep</a:t>
            </a:r>
            <a:r>
              <a:rPr lang="en-US" b="1">
                <a:solidFill>
                  <a:srgbClr val="17A488"/>
                </a:solidFill>
              </a:rPr>
              <a:t> = "\t", header = TRUE)</a:t>
            </a:r>
          </a:p>
          <a:p>
            <a:pPr lvl="1"/>
            <a:r>
              <a:rPr lang="en-US" err="1">
                <a:solidFill>
                  <a:schemeClr val="tx1"/>
                </a:solidFill>
              </a:rPr>
              <a:t>sep</a:t>
            </a:r>
            <a:r>
              <a:rPr lang="en-US">
                <a:solidFill>
                  <a:schemeClr val="tx1"/>
                </a:solidFill>
              </a:rPr>
              <a:t> = “\t” means that the data is tab delimited</a:t>
            </a:r>
          </a:p>
          <a:p>
            <a:pPr lvl="1"/>
            <a:r>
              <a:rPr lang="en-CA">
                <a:solidFill>
                  <a:schemeClr val="tx1"/>
                </a:solidFill>
              </a:rPr>
              <a:t>header = TRUE indicates that the first row is variable names</a:t>
            </a:r>
          </a:p>
          <a:p>
            <a:pPr marL="0" indent="0">
              <a:buNone/>
            </a:pPr>
            <a:endParaRPr lang="en-US" b="1"/>
          </a:p>
          <a:p>
            <a:pPr marL="0" indent="0">
              <a:buNone/>
            </a:pPr>
            <a:endParaRPr lang="en-CA" b="1"/>
          </a:p>
        </p:txBody>
      </p:sp>
    </p:spTree>
    <p:extLst>
      <p:ext uri="{BB962C8B-B14F-4D97-AF65-F5344CB8AC3E}">
        <p14:creationId xmlns:p14="http://schemas.microsoft.com/office/powerpoint/2010/main" val="796479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364D7-8F82-416B-9ACC-A607EFFA5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Joining data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7215F-F62F-44F4-8CDF-0FF5CB99DF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BAC43C0-1FDB-4AFE-8048-03E38B9BEC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765"/>
          <a:stretch/>
        </p:blipFill>
        <p:spPr bwMode="auto">
          <a:xfrm>
            <a:off x="4440167" y="1329133"/>
            <a:ext cx="5708830" cy="5270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496704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D6BFE-5EAB-4A4B-ABA6-B83DBAE31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Joining data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519ED-1DF7-4E34-ADBA-8966F8149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I want to keep all the observations in the </a:t>
            </a:r>
            <a:r>
              <a:rPr lang="en-CA" b="1" err="1"/>
              <a:t>carbon_long</a:t>
            </a:r>
            <a:r>
              <a:rPr lang="en-CA"/>
              <a:t> data, and join/merge with the </a:t>
            </a:r>
            <a:r>
              <a:rPr lang="en-CA" b="1" err="1"/>
              <a:t>gdp_long</a:t>
            </a:r>
            <a:r>
              <a:rPr lang="en-CA"/>
              <a:t> and </a:t>
            </a:r>
            <a:r>
              <a:rPr lang="en-CA" b="1"/>
              <a:t>politics</a:t>
            </a:r>
            <a:r>
              <a:rPr lang="en-CA"/>
              <a:t> data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data &lt;- </a:t>
            </a:r>
            <a:r>
              <a:rPr lang="en-US" b="1" err="1">
                <a:solidFill>
                  <a:srgbClr val="17A488"/>
                </a:solidFill>
              </a:rPr>
              <a:t>carbon_long</a:t>
            </a:r>
            <a:r>
              <a:rPr lang="en-US" b="1">
                <a:solidFill>
                  <a:srgbClr val="17A488"/>
                </a:solidFill>
              </a:rPr>
              <a:t>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left_join</a:t>
            </a:r>
            <a:r>
              <a:rPr lang="en-US" b="1">
                <a:solidFill>
                  <a:srgbClr val="17A488"/>
                </a:solidFill>
              </a:rPr>
              <a:t>(</a:t>
            </a:r>
            <a:r>
              <a:rPr lang="en-US" b="1" err="1">
                <a:solidFill>
                  <a:srgbClr val="17A488"/>
                </a:solidFill>
              </a:rPr>
              <a:t>gdp_long</a:t>
            </a:r>
            <a:r>
              <a:rPr lang="en-US" b="1">
                <a:solidFill>
                  <a:srgbClr val="17A488"/>
                </a:solidFill>
              </a:rPr>
              <a:t>, by = c("country", "year"))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left_join</a:t>
            </a:r>
            <a:r>
              <a:rPr lang="en-US" b="1">
                <a:solidFill>
                  <a:srgbClr val="17A488"/>
                </a:solidFill>
              </a:rPr>
              <a:t>(politics, by = c("country", "year"))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filter(!is.na(emissions) &amp; !is.na(region) &amp; !is.na(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))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filter(year &gt;= 1991 &amp; year &lt;= 2014)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204529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2D8F7-D79F-4B7F-9293-1BB26C566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Another way to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301718-2C62-4022-AFAB-C04FB2E0D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Use the </a:t>
            </a:r>
            <a:r>
              <a:rPr lang="en-CA" b="1"/>
              <a:t>merge() </a:t>
            </a:r>
            <a:r>
              <a:rPr lang="en-CA"/>
              <a:t>function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carbon_gdp</a:t>
            </a:r>
            <a:r>
              <a:rPr lang="en-CA" b="1">
                <a:solidFill>
                  <a:srgbClr val="17A488"/>
                </a:solidFill>
              </a:rPr>
              <a:t> &lt;- merge(</a:t>
            </a:r>
            <a:r>
              <a:rPr lang="en-CA" b="1" err="1">
                <a:solidFill>
                  <a:srgbClr val="17A488"/>
                </a:solidFill>
              </a:rPr>
              <a:t>carbon_long</a:t>
            </a:r>
            <a:r>
              <a:rPr lang="en-CA" b="1">
                <a:solidFill>
                  <a:srgbClr val="17A488"/>
                </a:solidFill>
              </a:rPr>
              <a:t>, </a:t>
            </a:r>
            <a:r>
              <a:rPr lang="en-CA" b="1" err="1">
                <a:solidFill>
                  <a:srgbClr val="17A488"/>
                </a:solidFill>
              </a:rPr>
              <a:t>gdp_long</a:t>
            </a:r>
            <a:r>
              <a:rPr lang="en-CA" b="1">
                <a:solidFill>
                  <a:srgbClr val="17A488"/>
                </a:solidFill>
              </a:rPr>
              <a:t>, by = c("country", "year"), </a:t>
            </a:r>
            <a:r>
              <a:rPr lang="en-CA" b="1" err="1">
                <a:solidFill>
                  <a:srgbClr val="17A488"/>
                </a:solidFill>
              </a:rPr>
              <a:t>all.x</a:t>
            </a:r>
            <a:r>
              <a:rPr lang="en-CA" b="1">
                <a:solidFill>
                  <a:srgbClr val="17A488"/>
                </a:solidFill>
              </a:rPr>
              <a:t> = TRUE)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merged &lt;- merge(</a:t>
            </a:r>
            <a:r>
              <a:rPr lang="en-CA" b="1" err="1">
                <a:solidFill>
                  <a:srgbClr val="17A488"/>
                </a:solidFill>
              </a:rPr>
              <a:t>carbon_gdp</a:t>
            </a:r>
            <a:r>
              <a:rPr lang="en-CA" b="1">
                <a:solidFill>
                  <a:srgbClr val="17A488"/>
                </a:solidFill>
              </a:rPr>
              <a:t>, politics, by = c("country", "year"), </a:t>
            </a:r>
            <a:r>
              <a:rPr lang="en-CA" b="1" err="1">
                <a:solidFill>
                  <a:srgbClr val="17A488"/>
                </a:solidFill>
              </a:rPr>
              <a:t>all.x</a:t>
            </a:r>
            <a:r>
              <a:rPr lang="en-CA" b="1">
                <a:solidFill>
                  <a:srgbClr val="17A488"/>
                </a:solidFill>
              </a:rPr>
              <a:t> = TRUE)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90862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6AF73-538A-4AD9-AE73-43FCFEBBA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Creating new 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6C0104-A185-4CB3-9E89-2FC2B7D15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say we want to create a new variable. </a:t>
            </a:r>
          </a:p>
          <a:p>
            <a:endParaRPr lang="en-CA"/>
          </a:p>
          <a:p>
            <a:pPr marL="0" indent="0">
              <a:buNone/>
            </a:pPr>
            <a:r>
              <a:rPr lang="it-IT" b="1">
                <a:solidFill>
                  <a:srgbClr val="17A488"/>
                </a:solidFill>
              </a:rPr>
              <a:t>data &lt;- data %&gt;% </a:t>
            </a:r>
          </a:p>
          <a:p>
            <a:pPr marL="0" indent="0">
              <a:buNone/>
            </a:pPr>
            <a:r>
              <a:rPr lang="it-IT" b="1">
                <a:solidFill>
                  <a:srgbClr val="17A488"/>
                </a:solidFill>
              </a:rPr>
              <a:t>  mutate(gdp_sq = gdp * gdp)</a:t>
            </a:r>
          </a:p>
          <a:p>
            <a:pPr marL="0" indent="0">
              <a:buNone/>
            </a:pPr>
            <a:endParaRPr lang="it-IT"/>
          </a:p>
          <a:p>
            <a:pPr marL="0" indent="0">
              <a:buNone/>
            </a:pPr>
            <a:r>
              <a:rPr lang="it-IT"/>
              <a:t>Or </a:t>
            </a:r>
          </a:p>
          <a:p>
            <a:pPr marL="0" indent="0">
              <a:buNone/>
            </a:pPr>
            <a:endParaRPr lang="it-IT"/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data$gdp_sq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data$gdp</a:t>
            </a:r>
            <a:r>
              <a:rPr lang="en-CA" b="1">
                <a:solidFill>
                  <a:srgbClr val="17A488"/>
                </a:solidFill>
              </a:rPr>
              <a:t> * </a:t>
            </a:r>
            <a:r>
              <a:rPr lang="en-CA" b="1" err="1">
                <a:solidFill>
                  <a:srgbClr val="17A488"/>
                </a:solidFill>
              </a:rPr>
              <a:t>data$gdp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502173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F7D08-E56B-4D6F-9D0E-18D37A1D7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E19F36-2352-4B83-AB35-4374C0C2E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show some summary statistics using the following commands</a:t>
            </a:r>
          </a:p>
          <a:p>
            <a:pPr marL="0" indent="0">
              <a:buNone/>
            </a:pPr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mean(</a:t>
            </a:r>
            <a:r>
              <a:rPr lang="en-CA" b="1" err="1">
                <a:solidFill>
                  <a:srgbClr val="17A488"/>
                </a:solidFill>
              </a:rPr>
              <a:t>data$emissions</a:t>
            </a:r>
            <a:r>
              <a:rPr lang="en-CA" b="1">
                <a:solidFill>
                  <a:srgbClr val="17A488"/>
                </a:solidFill>
              </a:rPr>
              <a:t>, na.rm = T)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table(</a:t>
            </a:r>
            <a:r>
              <a:rPr lang="en-CA" b="1" err="1">
                <a:solidFill>
                  <a:srgbClr val="17A488"/>
                </a:solidFill>
              </a:rPr>
              <a:t>data$country</a:t>
            </a:r>
            <a:r>
              <a:rPr lang="en-CA" b="1">
                <a:solidFill>
                  <a:srgbClr val="17A488"/>
                </a:solidFill>
              </a:rPr>
              <a:t>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summary(data)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summary(</a:t>
            </a:r>
            <a:r>
              <a:rPr lang="en-CA" b="1" err="1">
                <a:solidFill>
                  <a:srgbClr val="17A488"/>
                </a:solidFill>
              </a:rPr>
              <a:t>data$emissions</a:t>
            </a:r>
            <a:r>
              <a:rPr lang="en-CA" b="1">
                <a:solidFill>
                  <a:srgbClr val="17A488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414711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C897B-F09E-4370-BB51-007A1DEC7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8CB002-E8F1-4B3B-B3F3-0EAA76C12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also compute summary statistics by region using </a:t>
            </a:r>
            <a:r>
              <a:rPr lang="en-CA" b="1" err="1"/>
              <a:t>group_by</a:t>
            </a:r>
            <a:r>
              <a:rPr lang="en-CA" b="1"/>
              <a:t>() </a:t>
            </a:r>
            <a:r>
              <a:rPr lang="en-CA"/>
              <a:t>and </a:t>
            </a:r>
            <a:r>
              <a:rPr lang="en-CA" b="1"/>
              <a:t>summarize()</a:t>
            </a:r>
            <a:r>
              <a:rPr lang="en-CA"/>
              <a:t> functions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data %&gt;% </a:t>
            </a:r>
            <a:r>
              <a:rPr lang="en-CA" b="1" err="1">
                <a:solidFill>
                  <a:srgbClr val="17A488"/>
                </a:solidFill>
              </a:rPr>
              <a:t>group_by</a:t>
            </a:r>
            <a:r>
              <a:rPr lang="en-CA" b="1">
                <a:solidFill>
                  <a:srgbClr val="17A488"/>
                </a:solidFill>
              </a:rPr>
              <a:t>(region)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summarize(n = n(),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 = mean(emissions, na.rm = T),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</a:t>
            </a:r>
            <a:r>
              <a:rPr lang="en-CA" b="1" err="1">
                <a:solidFill>
                  <a:srgbClr val="17A488"/>
                </a:solidFill>
              </a:rPr>
              <a:t>median_gdp</a:t>
            </a:r>
            <a:r>
              <a:rPr lang="en-CA" b="1">
                <a:solidFill>
                  <a:srgbClr val="17A488"/>
                </a:solidFill>
              </a:rPr>
              <a:t> = median(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, na.rm = T)) </a:t>
            </a:r>
          </a:p>
        </p:txBody>
      </p:sp>
    </p:spTree>
    <p:extLst>
      <p:ext uri="{BB962C8B-B14F-4D97-AF65-F5344CB8AC3E}">
        <p14:creationId xmlns:p14="http://schemas.microsoft.com/office/powerpoint/2010/main" val="371020987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B212B-CDE3-4559-97BF-14E98D319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EF7019-130D-41C9-AEDC-770302B024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You can also use the</a:t>
            </a:r>
            <a:r>
              <a:rPr lang="en-CA" b="1"/>
              <a:t> arrange</a:t>
            </a:r>
            <a:r>
              <a:rPr lang="en-CA"/>
              <a:t>() function to sort values.</a:t>
            </a:r>
          </a:p>
          <a:p>
            <a:endParaRPr lang="en-CA"/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data %&gt;% </a:t>
            </a:r>
            <a:r>
              <a:rPr lang="en-CA" b="1" err="1">
                <a:solidFill>
                  <a:srgbClr val="17A488"/>
                </a:solidFill>
              </a:rPr>
              <a:t>group_by</a:t>
            </a:r>
            <a:r>
              <a:rPr lang="en-CA" b="1">
                <a:solidFill>
                  <a:srgbClr val="17A488"/>
                </a:solidFill>
              </a:rPr>
              <a:t>(region)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summarize(n = n(),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 = mean(emissions, na.rm = T),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</a:t>
            </a:r>
            <a:r>
              <a:rPr lang="en-CA" b="1" err="1">
                <a:solidFill>
                  <a:srgbClr val="17A488"/>
                </a:solidFill>
              </a:rPr>
              <a:t>median_gdp</a:t>
            </a:r>
            <a:r>
              <a:rPr lang="en-CA" b="1">
                <a:solidFill>
                  <a:srgbClr val="17A488"/>
                </a:solidFill>
              </a:rPr>
              <a:t> = median(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, na.rm = T))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arrange(desc(</a:t>
            </a:r>
            <a:r>
              <a:rPr lang="en-CA" b="1" err="1">
                <a:solidFill>
                  <a:srgbClr val="17A488"/>
                </a:solidFill>
              </a:rPr>
              <a:t>median_gdp</a:t>
            </a:r>
            <a:r>
              <a:rPr lang="en-CA" b="1">
                <a:solidFill>
                  <a:srgbClr val="17A488"/>
                </a:solidFill>
              </a:rPr>
              <a:t>), desc(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346704128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69BA5-C28B-497B-A840-496159442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Descriptive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92BD3-4B07-4534-8218-15555EFF1E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use the </a:t>
            </a:r>
            <a:r>
              <a:rPr lang="en-CA" b="1"/>
              <a:t>{</a:t>
            </a:r>
            <a:r>
              <a:rPr lang="en-CA" b="1" err="1"/>
              <a:t>modelsummary</a:t>
            </a:r>
            <a:r>
              <a:rPr lang="en-CA" b="1"/>
              <a:t>}</a:t>
            </a:r>
            <a:r>
              <a:rPr lang="en-CA"/>
              <a:t> package to generate nice looking tables. </a:t>
            </a:r>
            <a:r>
              <a:rPr lang="en-US"/>
              <a:t>Read </a:t>
            </a:r>
            <a:r>
              <a:rPr lang="en-US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here</a:t>
            </a:r>
            <a:r>
              <a:rPr lang="en-US"/>
              <a:t> for more ways to customize your table. </a:t>
            </a:r>
            <a:endParaRPr lang="en-CA"/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datasummary_skim</a:t>
            </a:r>
            <a:r>
              <a:rPr lang="en-CA" b="1">
                <a:solidFill>
                  <a:srgbClr val="17A488"/>
                </a:solidFill>
              </a:rPr>
              <a:t>(politics)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datasummary_skim</a:t>
            </a:r>
            <a:r>
              <a:rPr lang="en-US" b="1">
                <a:solidFill>
                  <a:srgbClr val="17A488"/>
                </a:solidFill>
              </a:rPr>
              <a:t>(data, type = "categorical")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/>
              <a:t># To export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datasummary_skim</a:t>
            </a:r>
            <a:r>
              <a:rPr lang="en-US" b="1">
                <a:solidFill>
                  <a:srgbClr val="17A488"/>
                </a:solidFill>
              </a:rPr>
              <a:t>(data, output = here("output", "categorical_summary_statistics.html"))</a:t>
            </a:r>
          </a:p>
        </p:txBody>
      </p:sp>
    </p:spTree>
    <p:extLst>
      <p:ext uri="{BB962C8B-B14F-4D97-AF65-F5344CB8AC3E}">
        <p14:creationId xmlns:p14="http://schemas.microsoft.com/office/powerpoint/2010/main" val="380970133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CC88C-C544-43CD-B223-864B820E7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DE58CE-B566-473C-BAAB-B54E89B63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There are {base} R functions to plot data, such as </a:t>
            </a:r>
            <a:r>
              <a:rPr lang="en-CA" b="1"/>
              <a:t>plot() </a:t>
            </a:r>
            <a:r>
              <a:rPr lang="en-CA"/>
              <a:t>and</a:t>
            </a:r>
            <a:r>
              <a:rPr lang="en-CA" b="1"/>
              <a:t> hist()</a:t>
            </a:r>
            <a:r>
              <a:rPr lang="en-CA"/>
              <a:t> </a:t>
            </a:r>
          </a:p>
          <a:p>
            <a:endParaRPr lang="en-CA"/>
          </a:p>
          <a:p>
            <a:r>
              <a:rPr lang="en-CA"/>
              <a:t>We will focus on </a:t>
            </a:r>
            <a:r>
              <a:rPr lang="en-CA" b="1"/>
              <a:t>ggplot2. </a:t>
            </a:r>
            <a:r>
              <a:rPr lang="en-CA"/>
              <a:t>Read this </a:t>
            </a:r>
            <a:r>
              <a:rPr lang="en-CA">
                <a:hlinkClick r:id="rId2"/>
              </a:rPr>
              <a:t>tutorial/book </a:t>
            </a:r>
            <a:r>
              <a:rPr lang="en-CA"/>
              <a:t>for an in-depth intro. </a:t>
            </a:r>
          </a:p>
          <a:p>
            <a:pPr lvl="1"/>
            <a:r>
              <a:rPr lang="en-US"/>
              <a:t>ggplot2 is based on the “Grammar of Graphics that allows you to compose graphs by combining independent components...The grammar tells us that a graphic maps the data to the aesthetic attributes (color, shape, size) of geometric objects (points, lines, bars)”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000374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8FE3-EF26-4560-8AEC-C29A25194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1F369-A471-4FD8-9A80-ECD9BD3F40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There are 3 main components in every ggplot2 plot.</a:t>
            </a:r>
          </a:p>
          <a:p>
            <a:pPr marL="914400" lvl="1" indent="-457200">
              <a:buAutoNum type="arabicPeriod"/>
            </a:pPr>
            <a:r>
              <a:rPr lang="en-CA"/>
              <a:t>The data</a:t>
            </a:r>
          </a:p>
          <a:p>
            <a:pPr marL="914400" lvl="1" indent="-457200">
              <a:buAutoNum type="arabicPeriod"/>
            </a:pPr>
            <a:r>
              <a:rPr lang="en-CA"/>
              <a:t>A set of aesthetic mapping</a:t>
            </a:r>
          </a:p>
          <a:p>
            <a:pPr marL="914400" lvl="1" indent="-457200">
              <a:buAutoNum type="arabicPeriod"/>
            </a:pPr>
            <a:r>
              <a:rPr lang="en-CA"/>
              <a:t>At least one layer that describes how to render each observation</a:t>
            </a:r>
          </a:p>
          <a:p>
            <a:pPr marL="0" indent="0">
              <a:buNone/>
            </a:pPr>
            <a:endParaRPr lang="en-CA" sz="2000"/>
          </a:p>
          <a:p>
            <a:r>
              <a:rPr lang="en-CA"/>
              <a:t>Common layers</a:t>
            </a:r>
          </a:p>
          <a:p>
            <a:pPr lvl="1"/>
            <a:r>
              <a:rPr lang="en-CA" err="1"/>
              <a:t>geom_line</a:t>
            </a:r>
            <a:r>
              <a:rPr lang="en-CA"/>
              <a:t>() for trend lines, time series, </a:t>
            </a:r>
            <a:r>
              <a:rPr lang="en-CA" err="1"/>
              <a:t>etc</a:t>
            </a:r>
            <a:endParaRPr lang="en-CA"/>
          </a:p>
          <a:p>
            <a:pPr lvl="1"/>
            <a:r>
              <a:rPr lang="en-CA" err="1"/>
              <a:t>geom_point</a:t>
            </a:r>
            <a:r>
              <a:rPr lang="en-CA"/>
              <a:t>() for scatter plots</a:t>
            </a:r>
          </a:p>
          <a:p>
            <a:pPr lvl="1"/>
            <a:r>
              <a:rPr lang="en-CA" err="1"/>
              <a:t>geom_boxplot</a:t>
            </a:r>
            <a:r>
              <a:rPr lang="en-CA"/>
              <a:t>() for boxplots</a:t>
            </a:r>
          </a:p>
          <a:p>
            <a:pPr lvl="1"/>
            <a:r>
              <a:rPr lang="en-CA" err="1"/>
              <a:t>geom_bar</a:t>
            </a:r>
            <a:r>
              <a:rPr lang="en-CA"/>
              <a:t>() and </a:t>
            </a:r>
            <a:r>
              <a:rPr lang="en-CA" err="1"/>
              <a:t>geom_col</a:t>
            </a:r>
            <a:r>
              <a:rPr lang="en-CA"/>
              <a:t>() for bar charts</a:t>
            </a:r>
          </a:p>
          <a:p>
            <a:pPr lvl="1"/>
            <a:r>
              <a:rPr lang="en-CA" err="1"/>
              <a:t>geom_histogram</a:t>
            </a:r>
            <a:r>
              <a:rPr lang="en-CA"/>
              <a:t>() for histograms</a:t>
            </a:r>
          </a:p>
        </p:txBody>
      </p:sp>
    </p:spTree>
    <p:extLst>
      <p:ext uri="{BB962C8B-B14F-4D97-AF65-F5344CB8AC3E}">
        <p14:creationId xmlns:p14="http://schemas.microsoft.com/office/powerpoint/2010/main" val="1096104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F4A0A-96E4-4962-AA28-9420A52FD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Excel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CD08-989C-4E02-95E7-FEAED377F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xlsx files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read_xlsx</a:t>
            </a:r>
            <a:r>
              <a:rPr lang="en-CA" b="1">
                <a:solidFill>
                  <a:srgbClr val="17A488"/>
                </a:solidFill>
              </a:rPr>
              <a:t>(here("data", "gdp_pc.xlsx"))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If data is stored in separate sheets,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energy_hist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read_xlsx</a:t>
            </a:r>
            <a:r>
              <a:rPr lang="en-CA" b="1">
                <a:solidFill>
                  <a:srgbClr val="17A488"/>
                </a:solidFill>
              </a:rPr>
              <a:t>(here("data", "energy_use_per_person.xlsx"), sheet = 1)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energy_recent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read_xlsx</a:t>
            </a:r>
            <a:r>
              <a:rPr lang="en-CA" b="1">
                <a:solidFill>
                  <a:srgbClr val="17A488"/>
                </a:solidFill>
              </a:rPr>
              <a:t>(here("data", "energy_use_per_person.xlsx"), sheet = 2)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r>
              <a:rPr lang="en-CA"/>
              <a:t>Part of {readr} package</a:t>
            </a:r>
          </a:p>
        </p:txBody>
      </p:sp>
    </p:spTree>
    <p:extLst>
      <p:ext uri="{BB962C8B-B14F-4D97-AF65-F5344CB8AC3E}">
        <p14:creationId xmlns:p14="http://schemas.microsoft.com/office/powerpoint/2010/main" val="28150357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BA266-0267-4FF8-B5A9-A0480F4FDA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B329C1-728C-4259-9861-6C92D46E0F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try to visualize the relationship between the </a:t>
            </a:r>
            <a:r>
              <a:rPr lang="en-CA" b="1" err="1"/>
              <a:t>gdp</a:t>
            </a:r>
            <a:r>
              <a:rPr lang="en-CA" b="1"/>
              <a:t> </a:t>
            </a:r>
            <a:r>
              <a:rPr lang="en-CA"/>
              <a:t>and </a:t>
            </a:r>
            <a:r>
              <a:rPr lang="en-CA" b="1"/>
              <a:t>emissions</a:t>
            </a:r>
            <a:r>
              <a:rPr lang="en-CA"/>
              <a:t> variables in our </a:t>
            </a:r>
            <a:r>
              <a:rPr lang="en-CA" b="1"/>
              <a:t>data</a:t>
            </a:r>
            <a:r>
              <a:rPr lang="en-CA"/>
              <a:t> </a:t>
            </a:r>
            <a:r>
              <a:rPr lang="en-CA" err="1"/>
              <a:t>data</a:t>
            </a:r>
            <a:r>
              <a:rPr lang="en-CA"/>
              <a:t> frame (Sorry, should have named the data frame differently!)</a:t>
            </a:r>
          </a:p>
          <a:p>
            <a:endParaRPr lang="en-CA"/>
          </a:p>
          <a:p>
            <a:pPr marL="514350" indent="-514350">
              <a:buAutoNum type="arabicPeriod"/>
            </a:pPr>
            <a:r>
              <a:rPr lang="en-CA"/>
              <a:t>The data = data </a:t>
            </a:r>
          </a:p>
          <a:p>
            <a:pPr marL="514350" indent="-514350">
              <a:buAutoNum type="arabicPeriod"/>
            </a:pPr>
            <a:r>
              <a:rPr lang="en-CA"/>
              <a:t>Aesthetics = </a:t>
            </a:r>
            <a:r>
              <a:rPr lang="en-CA" err="1"/>
              <a:t>gdp</a:t>
            </a:r>
            <a:r>
              <a:rPr lang="en-CA"/>
              <a:t> mapped to the x axis, emissions to the y axis</a:t>
            </a:r>
          </a:p>
          <a:p>
            <a:pPr marL="514350" indent="-514350">
              <a:buAutoNum type="arabicPeriod"/>
            </a:pPr>
            <a:r>
              <a:rPr lang="en-CA"/>
              <a:t>Layer = points or </a:t>
            </a:r>
            <a:r>
              <a:rPr lang="en-CA" err="1"/>
              <a:t>geom_point</a:t>
            </a:r>
            <a:r>
              <a:rPr lang="en-CA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03024894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D5656-FD97-408C-BE00-FEDEA5A98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77E6C-A171-4528-95EB-5CA85EE92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options(</a:t>
            </a:r>
            <a:r>
              <a:rPr lang="en-US" b="1" err="1">
                <a:solidFill>
                  <a:srgbClr val="17A488"/>
                </a:solidFill>
              </a:rPr>
              <a:t>scipen</a:t>
            </a:r>
            <a:r>
              <a:rPr lang="en-US" b="1">
                <a:solidFill>
                  <a:srgbClr val="17A488"/>
                </a:solidFill>
              </a:rPr>
              <a:t>=99999)  </a:t>
            </a:r>
            <a:r>
              <a:rPr lang="en-US"/>
              <a:t># turn off scientific notation</a:t>
            </a:r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ggplot</a:t>
            </a:r>
            <a:r>
              <a:rPr lang="en-US" b="1">
                <a:solidFill>
                  <a:srgbClr val="17A488"/>
                </a:solidFill>
              </a:rPr>
              <a:t>(data, </a:t>
            </a:r>
            <a:r>
              <a:rPr lang="en-US" b="1" err="1">
                <a:solidFill>
                  <a:srgbClr val="17A488"/>
                </a:solidFill>
              </a:rPr>
              <a:t>aes</a:t>
            </a:r>
            <a:r>
              <a:rPr lang="en-US" b="1">
                <a:solidFill>
                  <a:srgbClr val="17A488"/>
                </a:solidFill>
              </a:rPr>
              <a:t>(x = 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, y = emissions)) +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geom_point</a:t>
            </a:r>
            <a:r>
              <a:rPr lang="en-US" b="1">
                <a:solidFill>
                  <a:srgbClr val="17A488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94066809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85CDE-3545-4FD1-BAFA-56E506F49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B641FC8-64D2-4253-89BB-2BF4B40BDF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49984" y="1832610"/>
            <a:ext cx="4523097" cy="4050030"/>
          </a:xfrm>
          <a:prstGeom prst="rect">
            <a:avLst/>
          </a:prstGeom>
        </p:spPr>
      </p:pic>
      <p:sp>
        <p:nvSpPr>
          <p:cNvPr id="4" name="AutoShape 2" descr="http://127.0.0.1:12801/graphics/b65458f2-24fc-4db5-9a2d-be5493e10b0a.png">
            <a:extLst>
              <a:ext uri="{FF2B5EF4-FFF2-40B4-BE49-F238E27FC236}">
                <a16:creationId xmlns:a16="http://schemas.microsoft.com/office/drawing/2014/main" id="{2008495E-F24F-4123-9558-6A941B00E8D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CA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D51731-DFA0-4F3F-9159-990DC5463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9144" y="1832610"/>
            <a:ext cx="4535264" cy="4050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8814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BAE93-8188-4D50-8CEE-66CF80A1A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C538A-CF66-4CC7-8371-9F77EE745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(data, 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>
                <a:solidFill>
                  <a:srgbClr val="002047"/>
                </a:solidFill>
              </a:rPr>
              <a:t>x = </a:t>
            </a:r>
            <a:r>
              <a:rPr lang="en-CA" b="1">
                <a:solidFill>
                  <a:srgbClr val="17A488"/>
                </a:solidFill>
              </a:rPr>
              <a:t>log(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), </a:t>
            </a:r>
            <a:r>
              <a:rPr lang="en-CA" b="1">
                <a:solidFill>
                  <a:srgbClr val="002047"/>
                </a:solidFill>
              </a:rPr>
              <a:t>y = </a:t>
            </a:r>
            <a:r>
              <a:rPr lang="en-CA" b="1">
                <a:solidFill>
                  <a:srgbClr val="17A488"/>
                </a:solidFill>
              </a:rPr>
              <a:t>log(emissions)))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geom_point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  <a:p>
            <a:pPr marL="0" indent="0">
              <a:buNone/>
            </a:pPr>
            <a:endParaRPr lang="en-CA" sz="2000" b="1">
              <a:solidFill>
                <a:srgbClr val="17A488"/>
              </a:solidFill>
            </a:endParaRPr>
          </a:p>
          <a:p>
            <a:r>
              <a:rPr lang="en-CA">
                <a:solidFill>
                  <a:srgbClr val="002047"/>
                </a:solidFill>
              </a:rPr>
              <a:t>The data and aesthetic are inside the </a:t>
            </a:r>
            <a:r>
              <a:rPr lang="en-CA" err="1">
                <a:solidFill>
                  <a:srgbClr val="002047"/>
                </a:solidFill>
              </a:rPr>
              <a:t>ggplot</a:t>
            </a:r>
            <a:r>
              <a:rPr lang="en-CA">
                <a:solidFill>
                  <a:srgbClr val="002047"/>
                </a:solidFill>
              </a:rPr>
              <a:t>() function. The layer is added with a +. </a:t>
            </a:r>
          </a:p>
          <a:p>
            <a:pPr marL="0" indent="0">
              <a:buNone/>
            </a:pPr>
            <a:endParaRPr lang="en-CA" sz="2000">
              <a:solidFill>
                <a:srgbClr val="002047"/>
              </a:solidFill>
            </a:endParaRPr>
          </a:p>
          <a:p>
            <a:r>
              <a:rPr lang="en-CA">
                <a:solidFill>
                  <a:srgbClr val="002047"/>
                </a:solidFill>
              </a:rPr>
              <a:t>Since most maps plots a variable to x and y, first two arguments in </a:t>
            </a:r>
            <a:r>
              <a:rPr lang="en-CA" err="1">
                <a:solidFill>
                  <a:srgbClr val="002047"/>
                </a:solidFill>
              </a:rPr>
              <a:t>aes</a:t>
            </a:r>
            <a:r>
              <a:rPr lang="en-CA">
                <a:solidFill>
                  <a:srgbClr val="002047"/>
                </a:solidFill>
              </a:rPr>
              <a:t>() will be mapped to x and y. </a:t>
            </a:r>
          </a:p>
          <a:p>
            <a:pPr marL="0" indent="0">
              <a:buNone/>
            </a:pPr>
            <a:endParaRPr lang="en-CA" sz="2000">
              <a:solidFill>
                <a:srgbClr val="002047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(data, 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(log(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), log(emissions)))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geom_point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92020276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48E49-4DC3-4AB0-B076-5799F860C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8BB8A-43FF-4334-AC11-7C129C740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also plot another variable to our plot by using other aesthetics such as color, shape, and size. </a:t>
            </a:r>
          </a:p>
          <a:p>
            <a:endParaRPr lang="en-CA"/>
          </a:p>
          <a:p>
            <a:r>
              <a:rPr lang="en-CA"/>
              <a:t>This code changes the color of the point based on the country’s region. </a:t>
            </a:r>
          </a:p>
          <a:p>
            <a:endParaRPr lang="en-CA"/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54837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441FCA-607C-4800-B35A-D53C6206A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1AABE-BB5F-425E-A650-D5DCAAF340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(data, 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(log(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), log(emissions), color = region))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geom_point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7B1EF7-E5D9-44E5-A188-9C735E618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550" y="2362200"/>
            <a:ext cx="5054450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56826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BF7A1-49C6-4E4E-B91F-346A548F1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4A12A-7167-476C-B249-BBB346B36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also use the pipe operator with ggplot2. This method is useful if you want to make changes to the data (e.g. filter or mutate) before plotting. </a:t>
            </a:r>
          </a:p>
          <a:p>
            <a:endParaRPr lang="en-CA"/>
          </a:p>
          <a:p>
            <a:r>
              <a:rPr lang="en-CA"/>
              <a:t>Let’s calculate the average emissions and average GDP per country. Then plot it. </a:t>
            </a:r>
          </a:p>
          <a:p>
            <a:endParaRPr lang="en-CA"/>
          </a:p>
          <a:p>
            <a:r>
              <a:rPr lang="en-CA"/>
              <a:t>This will be my “base” graph so I will assign the plot to object </a:t>
            </a:r>
            <a:r>
              <a:rPr lang="en-CA" b="1"/>
              <a:t>p</a:t>
            </a:r>
            <a:r>
              <a:rPr lang="en-CA"/>
              <a:t>. I can add more layers to </a:t>
            </a:r>
            <a:r>
              <a:rPr lang="en-CA" b="1"/>
              <a:t>p </a:t>
            </a:r>
            <a:r>
              <a:rPr lang="en-CA"/>
              <a:t>later on. </a:t>
            </a:r>
          </a:p>
        </p:txBody>
      </p:sp>
    </p:spTree>
    <p:extLst>
      <p:ext uri="{BB962C8B-B14F-4D97-AF65-F5344CB8AC3E}">
        <p14:creationId xmlns:p14="http://schemas.microsoft.com/office/powerpoint/2010/main" val="26989853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32E2F-BF45-4C7C-997B-8DAE4CA3B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37173-89E6-4DF1-97E6-402BC4BEF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 &lt;- data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group_by</a:t>
            </a:r>
            <a:r>
              <a:rPr lang="en-CA" b="1">
                <a:solidFill>
                  <a:srgbClr val="17A488"/>
                </a:solidFill>
              </a:rPr>
              <a:t>(country)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mutate(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 = mean(emissions, na.rm = T),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</a:t>
            </a:r>
            <a:r>
              <a:rPr lang="en-CA" b="1" err="1">
                <a:solidFill>
                  <a:srgbClr val="17A488"/>
                </a:solidFill>
              </a:rPr>
              <a:t>avg_gdp</a:t>
            </a:r>
            <a:r>
              <a:rPr lang="en-CA" b="1">
                <a:solidFill>
                  <a:srgbClr val="17A488"/>
                </a:solidFill>
              </a:rPr>
              <a:t> = mean(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, na.rm = T))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(log(</a:t>
            </a:r>
            <a:r>
              <a:rPr lang="en-CA" b="1" err="1">
                <a:solidFill>
                  <a:srgbClr val="17A488"/>
                </a:solidFill>
              </a:rPr>
              <a:t>avg_gdp</a:t>
            </a:r>
            <a:r>
              <a:rPr lang="en-CA" b="1">
                <a:solidFill>
                  <a:srgbClr val="17A488"/>
                </a:solidFill>
              </a:rPr>
              <a:t>), log(</a:t>
            </a:r>
            <a:r>
              <a:rPr lang="en-CA" b="1" err="1">
                <a:solidFill>
                  <a:srgbClr val="17A488"/>
                </a:solidFill>
              </a:rPr>
              <a:t>avg_emissions</a:t>
            </a:r>
            <a:r>
              <a:rPr lang="en-CA" b="1">
                <a:solidFill>
                  <a:srgbClr val="17A488"/>
                </a:solidFill>
              </a:rPr>
              <a:t>)))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geom_point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p</a:t>
            </a:r>
          </a:p>
        </p:txBody>
      </p:sp>
    </p:spTree>
    <p:extLst>
      <p:ext uri="{BB962C8B-B14F-4D97-AF65-F5344CB8AC3E}">
        <p14:creationId xmlns:p14="http://schemas.microsoft.com/office/powerpoint/2010/main" val="8154969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29424-1E83-41A7-BFDA-A04534061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Scatterplots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AAA00-6CA2-4084-AE13-610065E0E3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010E05-3BCE-4C68-AC1B-30002E4AF1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8628" y="1771196"/>
            <a:ext cx="5465972" cy="486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61684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104FA-A882-4388-9A5D-35FAE2D66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Adding 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EABC-07E5-40FA-9564-CFB16C4CC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build our plots iteratively. Now let’s add a title and label the axes. Since we already saved the base plot to object </a:t>
            </a:r>
            <a:r>
              <a:rPr lang="en-CA" b="1"/>
              <a:t>p, </a:t>
            </a:r>
            <a:r>
              <a:rPr lang="en-CA"/>
              <a:t>we can just add layers to using </a:t>
            </a:r>
            <a:r>
              <a:rPr lang="en-CA" b="1"/>
              <a:t>+</a:t>
            </a:r>
            <a:r>
              <a:rPr lang="en-CA"/>
              <a:t>. </a:t>
            </a:r>
          </a:p>
          <a:p>
            <a:endParaRPr lang="en-CA" b="1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 &lt;- p + labs(title = "Relationship between Emissions and GDP",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     y = "Log GDP per capita", x = "Log CO2 per capita")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161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26694-C2B3-4DE1-A1F9-463517BEF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Merge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65B06-5C05-4D58-804D-10C0D19822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merge or join the two energy files we just loaded into R. 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energy &lt;- </a:t>
            </a:r>
            <a:r>
              <a:rPr lang="en-US" b="1" err="1">
                <a:solidFill>
                  <a:srgbClr val="17A488"/>
                </a:solidFill>
              </a:rPr>
              <a:t>full_join</a:t>
            </a:r>
            <a:r>
              <a:rPr lang="en-US" b="1">
                <a:solidFill>
                  <a:srgbClr val="17A488"/>
                </a:solidFill>
              </a:rPr>
              <a:t>(</a:t>
            </a:r>
            <a:r>
              <a:rPr lang="en-US" b="1" err="1">
                <a:solidFill>
                  <a:srgbClr val="17A488"/>
                </a:solidFill>
              </a:rPr>
              <a:t>energy_hist</a:t>
            </a:r>
            <a:r>
              <a:rPr lang="en-US" b="1">
                <a:solidFill>
                  <a:srgbClr val="17A488"/>
                </a:solidFill>
              </a:rPr>
              <a:t>, </a:t>
            </a:r>
            <a:r>
              <a:rPr lang="en-US" b="1" err="1">
                <a:solidFill>
                  <a:srgbClr val="17A488"/>
                </a:solidFill>
              </a:rPr>
              <a:t>energy_recent</a:t>
            </a:r>
            <a:r>
              <a:rPr lang="en-US" b="1">
                <a:solidFill>
                  <a:srgbClr val="17A488"/>
                </a:solidFill>
              </a:rPr>
              <a:t>, by = c("country"))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energy_basemerge</a:t>
            </a:r>
            <a:r>
              <a:rPr lang="en-US" b="1">
                <a:solidFill>
                  <a:srgbClr val="17A488"/>
                </a:solidFill>
              </a:rPr>
              <a:t> &lt;- merge(</a:t>
            </a:r>
            <a:r>
              <a:rPr lang="en-US" b="1" err="1">
                <a:solidFill>
                  <a:srgbClr val="17A488"/>
                </a:solidFill>
              </a:rPr>
              <a:t>energy_hist</a:t>
            </a:r>
            <a:r>
              <a:rPr lang="en-US" b="1">
                <a:solidFill>
                  <a:srgbClr val="17A488"/>
                </a:solidFill>
              </a:rPr>
              <a:t>, </a:t>
            </a:r>
            <a:r>
              <a:rPr lang="en-US" b="1" err="1">
                <a:solidFill>
                  <a:srgbClr val="17A488"/>
                </a:solidFill>
              </a:rPr>
              <a:t>energy_recent</a:t>
            </a:r>
            <a:r>
              <a:rPr lang="en-US" b="1">
                <a:solidFill>
                  <a:srgbClr val="17A488"/>
                </a:solidFill>
              </a:rPr>
              <a:t>, by = c("country"), </a:t>
            </a:r>
            <a:r>
              <a:rPr lang="en-US" b="1" err="1">
                <a:solidFill>
                  <a:srgbClr val="17A488"/>
                </a:solidFill>
              </a:rPr>
              <a:t>all.x</a:t>
            </a:r>
            <a:r>
              <a:rPr lang="en-US" b="1">
                <a:solidFill>
                  <a:srgbClr val="17A488"/>
                </a:solidFill>
              </a:rPr>
              <a:t> = TRUE, </a:t>
            </a:r>
            <a:r>
              <a:rPr lang="en-US" b="1" err="1">
                <a:solidFill>
                  <a:srgbClr val="17A488"/>
                </a:solidFill>
              </a:rPr>
              <a:t>all.y</a:t>
            </a:r>
            <a:r>
              <a:rPr lang="en-US" b="1">
                <a:solidFill>
                  <a:srgbClr val="17A488"/>
                </a:solidFill>
              </a:rPr>
              <a:t> = TRUE)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89400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F222A-6221-4C5B-A0F2-CDDBF238E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Adding a trend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14BF5-743B-4F60-81EE-628EEEAEE8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We can add a fitted line using </a:t>
            </a:r>
            <a:r>
              <a:rPr lang="en-CA" b="1" err="1"/>
              <a:t>geom_smooth</a:t>
            </a:r>
            <a:r>
              <a:rPr lang="en-CA" b="1"/>
              <a:t>()</a:t>
            </a:r>
            <a:r>
              <a:rPr lang="en-CA"/>
              <a:t>. If we want a fitted line based on a linear model, we have to specify it using </a:t>
            </a:r>
            <a:r>
              <a:rPr lang="en-CA" b="1" err="1"/>
              <a:t>geom_smooth</a:t>
            </a:r>
            <a:r>
              <a:rPr lang="en-CA" b="1"/>
              <a:t>(method = “</a:t>
            </a:r>
            <a:r>
              <a:rPr lang="en-CA" b="1" err="1"/>
              <a:t>lm</a:t>
            </a:r>
            <a:r>
              <a:rPr lang="en-CA" b="1"/>
              <a:t>”) </a:t>
            </a: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046813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E3445-633C-427C-A931-4FF780F3E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Adding a trend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1E6B8-75C5-4BA2-86A8-2AAACBB6D0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5509" y="1771196"/>
            <a:ext cx="3685772" cy="4828410"/>
          </a:xfrm>
        </p:spPr>
        <p:txBody>
          <a:bodyPr/>
          <a:lstStyle/>
          <a:p>
            <a:pPr marL="0" indent="0">
              <a:buNone/>
            </a:pPr>
            <a:r>
              <a:rPr lang="en-CA"/>
              <a:t>p + </a:t>
            </a:r>
            <a:r>
              <a:rPr lang="en-CA" err="1"/>
              <a:t>geom_smooth</a:t>
            </a:r>
            <a:r>
              <a:rPr lang="en-CA"/>
              <a:t>()</a:t>
            </a:r>
          </a:p>
          <a:p>
            <a:endParaRPr lang="en-CA"/>
          </a:p>
          <a:p>
            <a:pPr marL="0" indent="0">
              <a:buNone/>
            </a:pPr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08ED24-06CC-4449-BB6C-1A1BAC7166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7032" y="2437146"/>
            <a:ext cx="4322726" cy="38715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F3BD02-CC32-44BC-95E0-1158E42ED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659" y="2437146"/>
            <a:ext cx="4261999" cy="387158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94E15E2-D57D-450D-99FA-95B540DA5E9B}"/>
              </a:ext>
            </a:extLst>
          </p:cNvPr>
          <p:cNvSpPr txBox="1">
            <a:spLocks/>
          </p:cNvSpPr>
          <p:nvPr/>
        </p:nvSpPr>
        <p:spPr>
          <a:xfrm>
            <a:off x="6431281" y="1771196"/>
            <a:ext cx="6050279" cy="482841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D2244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CA"/>
              <a:t>p + </a:t>
            </a:r>
            <a:r>
              <a:rPr lang="en-CA" err="1"/>
              <a:t>geom_smooth</a:t>
            </a:r>
            <a:r>
              <a:rPr lang="en-CA"/>
              <a:t>(method = “</a:t>
            </a:r>
            <a:r>
              <a:rPr lang="en-CA" err="1"/>
              <a:t>lm</a:t>
            </a:r>
            <a:r>
              <a:rPr lang="en-CA"/>
              <a:t>”)</a:t>
            </a:r>
          </a:p>
          <a:p>
            <a:endParaRPr lang="en-CA"/>
          </a:p>
          <a:p>
            <a:pPr marL="0" indent="0">
              <a:buFont typeface="Arial" panose="020B0604020202020204" pitchFamily="34" charset="0"/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583332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F27A1-5C61-4C01-8C82-FD17E893B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Changing the theme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FE02EF-E06A-4747-B924-E1E945F02B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There are different themes available. Let’s say we want to use the </a:t>
            </a:r>
            <a:r>
              <a:rPr lang="en-CA" err="1"/>
              <a:t>theme_classic</a:t>
            </a:r>
            <a:r>
              <a:rPr lang="en-CA"/>
              <a:t>()</a:t>
            </a:r>
          </a:p>
          <a:p>
            <a:pPr lvl="1"/>
            <a:r>
              <a:rPr lang="en-CA"/>
              <a:t>“A classic-looking theme, with x and y axis and no grid lines”</a:t>
            </a:r>
          </a:p>
          <a:p>
            <a:pPr lvl="1"/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 &lt;- p + </a:t>
            </a:r>
            <a:r>
              <a:rPr lang="en-US" b="1" err="1">
                <a:solidFill>
                  <a:srgbClr val="17A488"/>
                </a:solidFill>
              </a:rPr>
              <a:t>theme_classic</a:t>
            </a:r>
            <a:r>
              <a:rPr lang="en-US" b="1">
                <a:solidFill>
                  <a:srgbClr val="17A488"/>
                </a:solidFill>
              </a:rPr>
              <a:t>()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</a:t>
            </a:r>
            <a:endParaRPr lang="en-CA" b="1">
              <a:solidFill>
                <a:srgbClr val="17A488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191E5F4-BCA4-4796-8304-9EF571146B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1165" y="3173893"/>
            <a:ext cx="4112492" cy="368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3333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D7CD4-9AC2-4289-80CE-A0338B4DA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Saving the plot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FBD33-EB25-4CF9-8EA3-D616F5DEF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The recommended practice is to use the </a:t>
            </a:r>
            <a:r>
              <a:rPr lang="en-CA" b="1" err="1"/>
              <a:t>ggsave</a:t>
            </a:r>
            <a:r>
              <a:rPr lang="en-CA" b="1"/>
              <a:t>() </a:t>
            </a:r>
            <a:r>
              <a:rPr lang="en-CA"/>
              <a:t>function.</a:t>
            </a:r>
          </a:p>
          <a:p>
            <a:pPr lvl="1"/>
            <a:r>
              <a:rPr lang="en-CA"/>
              <a:t>Use the Export button in the ‘Plots’ tab, but this action is not good for reproducibility.</a:t>
            </a:r>
          </a:p>
          <a:p>
            <a:pPr lvl="1"/>
            <a:r>
              <a:rPr lang="en-CA"/>
              <a:t>Please don’t just take the a screenshot of the image! </a:t>
            </a:r>
          </a:p>
          <a:p>
            <a:pPr marL="457200" lvl="1" indent="0">
              <a:buNone/>
            </a:pPr>
            <a:endParaRPr lang="en-CA"/>
          </a:p>
          <a:p>
            <a:r>
              <a:rPr lang="en-CA"/>
              <a:t>Can save as </a:t>
            </a:r>
            <a:r>
              <a:rPr lang="en-CA" err="1"/>
              <a:t>png</a:t>
            </a:r>
            <a:r>
              <a:rPr lang="en-CA"/>
              <a:t>, jpg, pdf, etc.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ggsave</a:t>
            </a:r>
            <a:r>
              <a:rPr lang="en-CA" b="1">
                <a:solidFill>
                  <a:srgbClr val="17A488"/>
                </a:solidFill>
              </a:rPr>
              <a:t>(p, filename = here("</a:t>
            </a:r>
            <a:r>
              <a:rPr lang="en-CA" b="1" err="1">
                <a:solidFill>
                  <a:srgbClr val="17A488"/>
                </a:solidFill>
              </a:rPr>
              <a:t>output","emissions_gdp.png</a:t>
            </a:r>
            <a:r>
              <a:rPr lang="en-CA" b="1">
                <a:solidFill>
                  <a:srgbClr val="17A488"/>
                </a:solidFill>
              </a:rPr>
              <a:t>"))</a:t>
            </a:r>
          </a:p>
        </p:txBody>
      </p:sp>
    </p:spTree>
    <p:extLst>
      <p:ext uri="{BB962C8B-B14F-4D97-AF65-F5344CB8AC3E}">
        <p14:creationId xmlns:p14="http://schemas.microsoft.com/office/powerpoint/2010/main" val="461777987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AC0F6-250A-48A2-999E-0471DB733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Boxplots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73B12D-CFF5-40A0-8C9A-3DBF0925F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bp &lt;- data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filter(year == 2010) %&gt;%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(region, 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))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geom_boxplot</a:t>
            </a:r>
            <a:r>
              <a:rPr lang="en-CA" b="1">
                <a:solidFill>
                  <a:srgbClr val="17A488"/>
                </a:solidFill>
              </a:rPr>
              <a:t>() +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labs(title = "Distribution of GDP by Region, 2010",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 y = "GDP per capita", x = "Region")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theme_classic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bp</a:t>
            </a:r>
          </a:p>
        </p:txBody>
      </p:sp>
    </p:spTree>
    <p:extLst>
      <p:ext uri="{BB962C8B-B14F-4D97-AF65-F5344CB8AC3E}">
        <p14:creationId xmlns:p14="http://schemas.microsoft.com/office/powerpoint/2010/main" val="1663508576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4055A-55A7-4E2E-9D89-FFF8F3C6B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Boxplots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5B0D8C-7E26-491F-8653-8A196C27F4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55FE72-3D10-422F-A29E-97847F0A8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9938" y="1636259"/>
            <a:ext cx="5509287" cy="4948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9426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BD1F2-4EBF-4545-B4F0-06CB154F8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Edit the tick marks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998BB3-003B-45A3-915F-5E03B4A6A8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bp + </a:t>
            </a:r>
            <a:r>
              <a:rPr lang="en-CA" b="1" err="1">
                <a:solidFill>
                  <a:srgbClr val="17A488"/>
                </a:solidFill>
              </a:rPr>
              <a:t>scale_x_discrete</a:t>
            </a:r>
            <a:r>
              <a:rPr lang="en-CA" b="1">
                <a:solidFill>
                  <a:srgbClr val="17A488"/>
                </a:solidFill>
              </a:rPr>
              <a:t>(labels = c("Africa", "Americas", "Mediterranean", "Europe", "SE Asia", "W Pacific"))</a:t>
            </a:r>
          </a:p>
          <a:p>
            <a:pPr marL="0" indent="0">
              <a:buNone/>
            </a:pPr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23D4A0-29F4-4C8F-8649-3A90CD9F0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299" y="2757674"/>
            <a:ext cx="4720981" cy="378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375506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3C895-0BA5-437F-92B7-DF2685316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Flipping the coordinates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EA13A5-EA87-4F36-8E04-E0D5B59F6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bp + </a:t>
            </a:r>
            <a:r>
              <a:rPr lang="en-CA" b="1" err="1">
                <a:solidFill>
                  <a:srgbClr val="17A488"/>
                </a:solidFill>
              </a:rPr>
              <a:t>coord_flip</a:t>
            </a:r>
            <a:r>
              <a:rPr lang="en-CA" b="1">
                <a:solidFill>
                  <a:srgbClr val="17A488"/>
                </a:solidFill>
              </a:rPr>
              <a:t>()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06DE73-A3ED-49CF-AAD4-DB12A82783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3212" y="1771196"/>
            <a:ext cx="5563376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06033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E36F4-0069-4662-9952-E75F00F3D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Line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1A7E2-4F71-426D-A05A-392E55CE2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>
                <a:solidFill>
                  <a:srgbClr val="002047"/>
                </a:solidFill>
              </a:rPr>
              <a:t>Let’s plots Canada’s emissions over time 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lp</a:t>
            </a:r>
            <a:r>
              <a:rPr lang="en-CA" b="1">
                <a:solidFill>
                  <a:srgbClr val="17A488"/>
                </a:solidFill>
              </a:rPr>
              <a:t> &lt;- data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filter(country == "Canada") %&gt;%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ggplot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aes</a:t>
            </a:r>
            <a:r>
              <a:rPr lang="en-CA" b="1">
                <a:solidFill>
                  <a:srgbClr val="17A488"/>
                </a:solidFill>
              </a:rPr>
              <a:t>(x = year, y = emissions))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geom_line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linetype</a:t>
            </a:r>
            <a:r>
              <a:rPr lang="en-CA" b="1">
                <a:solidFill>
                  <a:srgbClr val="17A488"/>
                </a:solidFill>
              </a:rPr>
              <a:t> = "dashed", color = "red")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</a:t>
            </a:r>
            <a:r>
              <a:rPr lang="en-CA" b="1" err="1">
                <a:solidFill>
                  <a:srgbClr val="17A488"/>
                </a:solidFill>
              </a:rPr>
              <a:t>theme_classic</a:t>
            </a:r>
            <a:r>
              <a:rPr lang="en-CA" b="1">
                <a:solidFill>
                  <a:srgbClr val="17A488"/>
                </a:solidFill>
              </a:rPr>
              <a:t>() +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labs(title = "Canada's CO2 emissions, 1991-2014",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y = "Total Emissions",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x = "Year")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lp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933905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AB28E-48CE-4EAF-8C5B-D380C9B8A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Adding a comma to the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57CCE-E4AE-44EE-9A21-D32780BAC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 err="1">
                <a:solidFill>
                  <a:srgbClr val="17A488"/>
                </a:solidFill>
              </a:rPr>
              <a:t>lp</a:t>
            </a:r>
            <a:r>
              <a:rPr lang="fr-FR" b="1">
                <a:solidFill>
                  <a:srgbClr val="17A488"/>
                </a:solidFill>
              </a:rPr>
              <a:t> + </a:t>
            </a:r>
            <a:r>
              <a:rPr lang="fr-FR" b="1" err="1">
                <a:solidFill>
                  <a:srgbClr val="17A488"/>
                </a:solidFill>
              </a:rPr>
              <a:t>scale_y_continuous</a:t>
            </a:r>
            <a:r>
              <a:rPr lang="fr-FR" b="1">
                <a:solidFill>
                  <a:srgbClr val="17A488"/>
                </a:solidFill>
              </a:rPr>
              <a:t>(labels = </a:t>
            </a:r>
            <a:r>
              <a:rPr lang="fr-FR" b="1" err="1">
                <a:solidFill>
                  <a:srgbClr val="17A488"/>
                </a:solidFill>
              </a:rPr>
              <a:t>scales</a:t>
            </a:r>
            <a:r>
              <a:rPr lang="fr-FR" b="1">
                <a:solidFill>
                  <a:srgbClr val="17A488"/>
                </a:solidFill>
              </a:rPr>
              <a:t>::comma) </a:t>
            </a:r>
            <a:endParaRPr lang="en-CA" b="1">
              <a:solidFill>
                <a:srgbClr val="17A488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B402A9-2607-4DE0-BB04-A8D2844C73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899" y="2515211"/>
            <a:ext cx="4323901" cy="3864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158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6E4F1-AD69-41F1-8002-1138BF4D3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Stata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03C73-C90F-4DA2-A3D0-33F503891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Stata files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politics &lt;- read.dta13(here("data", "</a:t>
            </a:r>
            <a:r>
              <a:rPr lang="en-US" b="1" err="1">
                <a:solidFill>
                  <a:srgbClr val="17A488"/>
                </a:solidFill>
              </a:rPr>
              <a:t>politics.dta</a:t>
            </a:r>
            <a:r>
              <a:rPr lang="en-US" b="1">
                <a:solidFill>
                  <a:srgbClr val="17A488"/>
                </a:solidFill>
              </a:rPr>
              <a:t>"), </a:t>
            </a:r>
            <a:r>
              <a:rPr lang="en-US" b="1" err="1">
                <a:solidFill>
                  <a:srgbClr val="17A488"/>
                </a:solidFill>
              </a:rPr>
              <a:t>nonint.factors</a:t>
            </a:r>
            <a:r>
              <a:rPr lang="en-US" b="1">
                <a:solidFill>
                  <a:srgbClr val="17A488"/>
                </a:solidFill>
              </a:rPr>
              <a:t> = TRUE)</a:t>
            </a:r>
          </a:p>
          <a:p>
            <a:endParaRPr lang="en-US"/>
          </a:p>
          <a:p>
            <a:r>
              <a:rPr lang="en-US"/>
              <a:t>The argument `</a:t>
            </a:r>
            <a:r>
              <a:rPr lang="en-US" err="1"/>
              <a:t>nonint.factors</a:t>
            </a:r>
            <a:r>
              <a:rPr lang="en-US"/>
              <a:t> = TRUE` is to keep factor labels instead of the value itself. You can try loading the data with and without that argument to see the difference. 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7131009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5FA83-07D7-4F6E-87EB-FF203871F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DAE00-68A8-4BB6-813F-140E3A104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ggplot</a:t>
            </a:r>
            <a:r>
              <a:rPr lang="en-US" b="1">
                <a:solidFill>
                  <a:srgbClr val="17A488"/>
                </a:solidFill>
              </a:rPr>
              <a:t>(data, </a:t>
            </a:r>
            <a:r>
              <a:rPr lang="en-US" b="1" err="1">
                <a:solidFill>
                  <a:srgbClr val="17A488"/>
                </a:solidFill>
              </a:rPr>
              <a:t>aes</a:t>
            </a:r>
            <a:r>
              <a:rPr lang="en-US" b="1">
                <a:solidFill>
                  <a:srgbClr val="17A488"/>
                </a:solidFill>
              </a:rPr>
              <a:t>(x = 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)) +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geom_histogram</a:t>
            </a:r>
            <a:r>
              <a:rPr lang="en-US" b="1">
                <a:solidFill>
                  <a:srgbClr val="17A488"/>
                </a:solidFill>
              </a:rPr>
              <a:t>() +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theme_classic</a:t>
            </a:r>
            <a:r>
              <a:rPr lang="en-US" b="1">
                <a:solidFill>
                  <a:srgbClr val="17A488"/>
                </a:solidFill>
              </a:rPr>
              <a:t>() +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labs(title = "Income Distribution, 1991-2014",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y = "Count",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x = "GDP per capita") 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772240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00AFB-68FC-45F0-AAAF-5B7B5A338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Histogram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ABC0B-5CC3-400A-BD77-D623AA6DA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3A068B9-074D-4921-8C36-696B73D51A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2867" y="1927661"/>
            <a:ext cx="5763429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310587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350D6-8B81-45F5-9127-E23F2B34A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AE850-FACE-4E96-8E38-3EF5E7813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Pairwise t-test</a:t>
            </a:r>
          </a:p>
          <a:p>
            <a:r>
              <a:rPr lang="en-CA"/>
              <a:t>Correlation</a:t>
            </a:r>
          </a:p>
          <a:p>
            <a:r>
              <a:rPr lang="en-CA"/>
              <a:t>Regression</a:t>
            </a:r>
          </a:p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464125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081C70-62C8-4CF3-A50B-EBC4659FE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Comparing CAN &amp; AUS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EB431-4C60-459E-A1BD-5DA105762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compare the carbon emissions of Canada and Australia. 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data %&gt;%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filter(country == "Canada" | country == "Australia") %&gt;% 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</a:t>
            </a:r>
            <a:r>
              <a:rPr lang="en-US" sz="2400" b="1" err="1">
                <a:solidFill>
                  <a:srgbClr val="17A488"/>
                </a:solidFill>
              </a:rPr>
              <a:t>group_by</a:t>
            </a:r>
            <a:r>
              <a:rPr lang="en-US" sz="2400" b="1">
                <a:solidFill>
                  <a:srgbClr val="17A488"/>
                </a:solidFill>
              </a:rPr>
              <a:t>(country) %&gt;%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</a:t>
            </a:r>
            <a:r>
              <a:rPr lang="en-US" sz="2400" b="1" err="1">
                <a:solidFill>
                  <a:srgbClr val="17A488"/>
                </a:solidFill>
              </a:rPr>
              <a:t>ggplot</a:t>
            </a:r>
            <a:r>
              <a:rPr lang="en-US" sz="2400" b="1">
                <a:solidFill>
                  <a:srgbClr val="17A488"/>
                </a:solidFill>
              </a:rPr>
              <a:t>(</a:t>
            </a:r>
            <a:r>
              <a:rPr lang="en-US" sz="2400" b="1" err="1">
                <a:solidFill>
                  <a:srgbClr val="17A488"/>
                </a:solidFill>
              </a:rPr>
              <a:t>aes</a:t>
            </a:r>
            <a:r>
              <a:rPr lang="en-US" sz="2400" b="1">
                <a:solidFill>
                  <a:srgbClr val="17A488"/>
                </a:solidFill>
              </a:rPr>
              <a:t>(x = country, y = emissions)) +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</a:t>
            </a:r>
            <a:r>
              <a:rPr lang="en-US" sz="2400" b="1" err="1">
                <a:solidFill>
                  <a:srgbClr val="17A488"/>
                </a:solidFill>
              </a:rPr>
              <a:t>geom_boxplot</a:t>
            </a:r>
            <a:r>
              <a:rPr lang="en-US" sz="2400" b="1">
                <a:solidFill>
                  <a:srgbClr val="17A488"/>
                </a:solidFill>
              </a:rPr>
              <a:t>() +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labs(title = "Comparing Canada and Australia's emissions, 1991-2014",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     y = "Emissions",</a:t>
            </a:r>
          </a:p>
          <a:p>
            <a:pPr marL="0" indent="0">
              <a:buNone/>
            </a:pPr>
            <a:r>
              <a:rPr lang="en-US" sz="2400" b="1">
                <a:solidFill>
                  <a:srgbClr val="17A488"/>
                </a:solidFill>
              </a:rPr>
              <a:t>       x = "Country")</a:t>
            </a:r>
            <a:endParaRPr lang="en-CA" sz="2400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168455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B9834-EC17-4D3D-A28E-BB70BC7184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Comparing CAN &amp; AUS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0D3BE-6155-471B-AE9D-F71FE647B3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0427CA9-C6CD-4959-AB15-5B306E5E3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2393" y="1941950"/>
            <a:ext cx="5744377" cy="448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330860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0AEE1-467A-4417-9550-96A89D933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t-test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73370B-5E26-4C16-BED2-E4E9ECF5A6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can_aus</a:t>
            </a:r>
            <a:r>
              <a:rPr lang="en-US" b="1">
                <a:solidFill>
                  <a:srgbClr val="17A488"/>
                </a:solidFill>
              </a:rPr>
              <a:t> &lt;- data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filter(country == "Canada" | country == "Australia")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options(</a:t>
            </a:r>
            <a:r>
              <a:rPr lang="en-US" b="1" err="1">
                <a:solidFill>
                  <a:srgbClr val="17A488"/>
                </a:solidFill>
              </a:rPr>
              <a:t>scipen</a:t>
            </a:r>
            <a:r>
              <a:rPr lang="en-US" b="1">
                <a:solidFill>
                  <a:srgbClr val="17A488"/>
                </a:solidFill>
              </a:rPr>
              <a:t> = 0) # to allow for scientific notation again 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can_aus_ttest</a:t>
            </a:r>
            <a:r>
              <a:rPr lang="en-US" b="1">
                <a:solidFill>
                  <a:srgbClr val="17A488"/>
                </a:solidFill>
              </a:rPr>
              <a:t> &lt;- </a:t>
            </a:r>
            <a:r>
              <a:rPr lang="en-US" b="1" err="1">
                <a:solidFill>
                  <a:srgbClr val="17A488"/>
                </a:solidFill>
              </a:rPr>
              <a:t>t.test</a:t>
            </a:r>
            <a:r>
              <a:rPr lang="en-US" b="1">
                <a:solidFill>
                  <a:srgbClr val="17A488"/>
                </a:solidFill>
              </a:rPr>
              <a:t>(emissions ~ country, data = </a:t>
            </a:r>
            <a:r>
              <a:rPr lang="en-US" b="1" err="1">
                <a:solidFill>
                  <a:srgbClr val="17A488"/>
                </a:solidFill>
              </a:rPr>
              <a:t>can_aus</a:t>
            </a:r>
            <a:r>
              <a:rPr lang="en-US" b="1">
                <a:solidFill>
                  <a:srgbClr val="17A488"/>
                </a:solidFill>
              </a:rPr>
              <a:t>)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can_aus_ttest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2403997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5713F-0C64-49A2-915F-39572F7C6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67641-DBA7-42F0-80D4-CB013987F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How related are country’s average emissions and average GDP? </a:t>
            </a:r>
          </a:p>
          <a:p>
            <a:endParaRPr lang="en-CA"/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data &lt;- data %&gt;% 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</a:t>
            </a:r>
            <a:r>
              <a:rPr lang="en-US" b="1" err="1">
                <a:solidFill>
                  <a:srgbClr val="17A488"/>
                </a:solidFill>
              </a:rPr>
              <a:t>group_by</a:t>
            </a:r>
            <a:r>
              <a:rPr lang="en-US" b="1">
                <a:solidFill>
                  <a:srgbClr val="17A488"/>
                </a:solidFill>
              </a:rPr>
              <a:t>(country) %&gt;%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mutate(</a:t>
            </a:r>
            <a:r>
              <a:rPr lang="en-US" b="1" err="1">
                <a:solidFill>
                  <a:srgbClr val="17A488"/>
                </a:solidFill>
              </a:rPr>
              <a:t>avg_emissions</a:t>
            </a:r>
            <a:r>
              <a:rPr lang="en-US" b="1">
                <a:solidFill>
                  <a:srgbClr val="17A488"/>
                </a:solidFill>
              </a:rPr>
              <a:t> = mean(emissions, na.rm = T),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         </a:t>
            </a:r>
            <a:r>
              <a:rPr lang="en-US" b="1" err="1">
                <a:solidFill>
                  <a:srgbClr val="17A488"/>
                </a:solidFill>
              </a:rPr>
              <a:t>avg_gdp</a:t>
            </a:r>
            <a:r>
              <a:rPr lang="en-US" b="1">
                <a:solidFill>
                  <a:srgbClr val="17A488"/>
                </a:solidFill>
              </a:rPr>
              <a:t> = mean(</a:t>
            </a:r>
            <a:r>
              <a:rPr lang="en-US" b="1" err="1">
                <a:solidFill>
                  <a:srgbClr val="17A488"/>
                </a:solidFill>
              </a:rPr>
              <a:t>gdp</a:t>
            </a:r>
            <a:r>
              <a:rPr lang="en-US" b="1">
                <a:solidFill>
                  <a:srgbClr val="17A488"/>
                </a:solidFill>
              </a:rPr>
              <a:t>, na.rm = T))</a:t>
            </a:r>
          </a:p>
          <a:p>
            <a:pPr marL="0" indent="0">
              <a:buNone/>
            </a:pPr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3518694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B333C0-50EF-4C7F-AC28-7ED0D5AB5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2D9C5-5B20-43CB-94A4-54DC2A8BFB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cor</a:t>
            </a:r>
            <a:r>
              <a:rPr lang="en-CA" b="1">
                <a:solidFill>
                  <a:srgbClr val="17A488"/>
                </a:solidFill>
              </a:rPr>
              <a:t> &lt;- </a:t>
            </a:r>
            <a:r>
              <a:rPr lang="en-CA" b="1" err="1">
                <a:solidFill>
                  <a:srgbClr val="17A488"/>
                </a:solidFill>
              </a:rPr>
              <a:t>cor.test</a:t>
            </a:r>
            <a:r>
              <a:rPr lang="en-CA" b="1">
                <a:solidFill>
                  <a:srgbClr val="17A488"/>
                </a:solidFill>
              </a:rPr>
              <a:t>(</a:t>
            </a:r>
            <a:r>
              <a:rPr lang="en-CA" b="1" err="1">
                <a:solidFill>
                  <a:srgbClr val="17A488"/>
                </a:solidFill>
              </a:rPr>
              <a:t>data$avg_emissions</a:t>
            </a:r>
            <a:r>
              <a:rPr lang="en-CA" b="1">
                <a:solidFill>
                  <a:srgbClr val="17A488"/>
                </a:solidFill>
              </a:rPr>
              <a:t>, </a:t>
            </a:r>
            <a:r>
              <a:rPr lang="en-CA" b="1" err="1">
                <a:solidFill>
                  <a:srgbClr val="17A488"/>
                </a:solidFill>
              </a:rPr>
              <a:t>data$avg_gdp</a:t>
            </a:r>
            <a:r>
              <a:rPr lang="en-CA" b="1">
                <a:solidFill>
                  <a:srgbClr val="17A488"/>
                </a:solidFill>
              </a:rPr>
              <a:t>, method = "</a:t>
            </a:r>
            <a:r>
              <a:rPr lang="en-CA" b="1" err="1">
                <a:solidFill>
                  <a:srgbClr val="17A488"/>
                </a:solidFill>
              </a:rPr>
              <a:t>pearson</a:t>
            </a:r>
            <a:r>
              <a:rPr lang="en-CA" b="1">
                <a:solidFill>
                  <a:srgbClr val="17A488"/>
                </a:solidFill>
              </a:rPr>
              <a:t>")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cor</a:t>
            </a: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str(</a:t>
            </a:r>
            <a:r>
              <a:rPr lang="en-CA" b="1" err="1">
                <a:solidFill>
                  <a:srgbClr val="17A488"/>
                </a:solidFill>
              </a:rPr>
              <a:t>cor</a:t>
            </a:r>
            <a:r>
              <a:rPr lang="en-CA" b="1">
                <a:solidFill>
                  <a:srgbClr val="17A488"/>
                </a:solidFill>
              </a:rPr>
              <a:t>)</a:t>
            </a: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cor$estimate</a:t>
            </a:r>
            <a:endParaRPr lang="en-CA" b="1">
              <a:solidFill>
                <a:srgbClr val="17A4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26143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401B7-D9F1-48EB-98B5-D99095FEC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Regression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B2EBBE-C1D4-4E3B-8F35-5C8D365446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reg1 &lt;- </a:t>
            </a:r>
            <a:r>
              <a:rPr lang="en-CA" b="1" err="1">
                <a:solidFill>
                  <a:srgbClr val="17A488"/>
                </a:solidFill>
              </a:rPr>
              <a:t>lm</a:t>
            </a:r>
            <a:r>
              <a:rPr lang="en-CA" b="1">
                <a:solidFill>
                  <a:srgbClr val="17A488"/>
                </a:solidFill>
              </a:rPr>
              <a:t>(emissions ~ 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, data = data)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reg1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summary(reg1)</a:t>
            </a:r>
          </a:p>
          <a:p>
            <a:pPr marL="0" indent="0">
              <a:buNone/>
            </a:pPr>
            <a:endParaRPr lang="en-CA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str(summary(reg1))</a:t>
            </a: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summary(reg1)$coefficients</a:t>
            </a:r>
            <a:endParaRPr lang="en-CA" b="1">
              <a:solidFill>
                <a:srgbClr val="17A488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B35E65-46B1-4A95-975F-FD62346AA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1537" y="1771196"/>
            <a:ext cx="6106089" cy="812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964029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7B921-596D-409E-8492-BB47563A8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Exporting 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D1BD1-DB0A-4666-82C8-3479717A1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45508" y="1636259"/>
            <a:ext cx="9098149" cy="4828410"/>
          </a:xfrm>
        </p:spPr>
        <p:txBody>
          <a:bodyPr/>
          <a:lstStyle/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tidy_reg1 &lt;- tidy(reg1)</a:t>
            </a:r>
          </a:p>
          <a:p>
            <a:pPr marL="0" indent="0">
              <a:buNone/>
            </a:pPr>
            <a:r>
              <a:rPr lang="en-US" b="1" err="1">
                <a:solidFill>
                  <a:srgbClr val="17A488"/>
                </a:solidFill>
              </a:rPr>
              <a:t>write_csv</a:t>
            </a:r>
            <a:r>
              <a:rPr lang="en-US" b="1">
                <a:solidFill>
                  <a:srgbClr val="17A488"/>
                </a:solidFill>
              </a:rPr>
              <a:t>(tidy_reg1, file = here("output", "tidy_reg1.csv"))</a:t>
            </a:r>
          </a:p>
          <a:p>
            <a:pPr marL="0" indent="0">
              <a:buNone/>
            </a:pPr>
            <a:endParaRPr lang="en-US" sz="2000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CA" b="1" err="1">
                <a:solidFill>
                  <a:srgbClr val="17A488"/>
                </a:solidFill>
              </a:rPr>
              <a:t>modelsummary</a:t>
            </a:r>
            <a:r>
              <a:rPr lang="en-CA" b="1">
                <a:solidFill>
                  <a:srgbClr val="17A488"/>
                </a:solidFill>
              </a:rPr>
              <a:t>(reg1,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</a:t>
            </a:r>
            <a:r>
              <a:rPr lang="en-CA" b="1" err="1">
                <a:solidFill>
                  <a:srgbClr val="17A488"/>
                </a:solidFill>
              </a:rPr>
              <a:t>coef_rename</a:t>
            </a:r>
            <a:r>
              <a:rPr lang="en-CA" b="1">
                <a:solidFill>
                  <a:srgbClr val="17A488"/>
                </a:solidFill>
              </a:rPr>
              <a:t> = c("</a:t>
            </a:r>
            <a:r>
              <a:rPr lang="en-CA" b="1" err="1">
                <a:solidFill>
                  <a:srgbClr val="17A488"/>
                </a:solidFill>
              </a:rPr>
              <a:t>gdp</a:t>
            </a:r>
            <a:r>
              <a:rPr lang="en-CA" b="1">
                <a:solidFill>
                  <a:srgbClr val="17A488"/>
                </a:solidFill>
              </a:rPr>
              <a:t>" = "GDP", "(Intercept)" = "Intercept"), 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stars = TRUE, statistic = '</a:t>
            </a:r>
            <a:r>
              <a:rPr lang="en-CA" b="1" err="1">
                <a:solidFill>
                  <a:srgbClr val="17A488"/>
                </a:solidFill>
              </a:rPr>
              <a:t>std.error</a:t>
            </a:r>
            <a:r>
              <a:rPr lang="en-CA" b="1">
                <a:solidFill>
                  <a:srgbClr val="17A488"/>
                </a:solidFill>
              </a:rPr>
              <a:t>',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</a:t>
            </a:r>
            <a:r>
              <a:rPr lang="en-CA" b="1" err="1">
                <a:solidFill>
                  <a:srgbClr val="17A488"/>
                </a:solidFill>
              </a:rPr>
              <a:t>fmt</a:t>
            </a:r>
            <a:r>
              <a:rPr lang="en-CA" b="1">
                <a:solidFill>
                  <a:srgbClr val="17A488"/>
                </a:solidFill>
              </a:rPr>
              <a:t>= '%.4f',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</a:t>
            </a:r>
            <a:r>
              <a:rPr lang="en-CA" b="1" err="1">
                <a:solidFill>
                  <a:srgbClr val="17A488"/>
                </a:solidFill>
              </a:rPr>
              <a:t>gof_omit</a:t>
            </a:r>
            <a:r>
              <a:rPr lang="en-CA" b="1">
                <a:solidFill>
                  <a:srgbClr val="17A488"/>
                </a:solidFill>
              </a:rPr>
              <a:t> = 'DF|AIC|BIC|Log|R2 Adj.',</a:t>
            </a:r>
          </a:p>
          <a:p>
            <a:pPr marL="0" indent="0">
              <a:buNone/>
            </a:pPr>
            <a:r>
              <a:rPr lang="en-CA" b="1">
                <a:solidFill>
                  <a:srgbClr val="17A488"/>
                </a:solidFill>
              </a:rPr>
              <a:t>             output = '</a:t>
            </a:r>
            <a:r>
              <a:rPr lang="en-CA" b="1" err="1">
                <a:solidFill>
                  <a:srgbClr val="17A488"/>
                </a:solidFill>
              </a:rPr>
              <a:t>flextable</a:t>
            </a:r>
            <a:r>
              <a:rPr lang="en-CA" b="1">
                <a:solidFill>
                  <a:srgbClr val="17A488"/>
                </a:solidFill>
              </a:rPr>
              <a:t>')</a:t>
            </a:r>
          </a:p>
        </p:txBody>
      </p:sp>
    </p:spTree>
    <p:extLst>
      <p:ext uri="{BB962C8B-B14F-4D97-AF65-F5344CB8AC3E}">
        <p14:creationId xmlns:p14="http://schemas.microsoft.com/office/powerpoint/2010/main" val="3282414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6C522F-5F18-4D6F-85FE-5607FD8C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Google Sheets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7F7893-72AC-460E-9932-C3A0E6978A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gs4_deauth() # so no need to sign in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pPr marL="0" indent="0">
              <a:buNone/>
            </a:pPr>
            <a:r>
              <a:rPr lang="en-US" b="1">
                <a:solidFill>
                  <a:srgbClr val="17A488"/>
                </a:solidFill>
              </a:rPr>
              <a:t>disasters &lt;- </a:t>
            </a:r>
            <a:r>
              <a:rPr lang="en-US" b="1" err="1">
                <a:solidFill>
                  <a:srgbClr val="17A488"/>
                </a:solidFill>
              </a:rPr>
              <a:t>read_sheet</a:t>
            </a:r>
            <a:r>
              <a:rPr lang="en-US" b="1">
                <a:solidFill>
                  <a:srgbClr val="17A488"/>
                </a:solidFill>
              </a:rPr>
              <a:t>("https://docs.google.com/spreadsheets/d/17s15o7jdDpGSKgsIboZdnYU2UxHtU9DHKNRmYVVgwJo/</a:t>
            </a:r>
            <a:r>
              <a:rPr lang="en-US" b="1" err="1">
                <a:solidFill>
                  <a:srgbClr val="17A488"/>
                </a:solidFill>
              </a:rPr>
              <a:t>edit#gid</a:t>
            </a:r>
            <a:r>
              <a:rPr lang="en-US" b="1">
                <a:solidFill>
                  <a:srgbClr val="17A488"/>
                </a:solidFill>
              </a:rPr>
              <a:t>=0", skip = 2) </a:t>
            </a:r>
          </a:p>
          <a:p>
            <a:pPr marL="0" indent="0">
              <a:buNone/>
            </a:pPr>
            <a:endParaRPr lang="en-US" b="1">
              <a:solidFill>
                <a:srgbClr val="17A488"/>
              </a:solidFill>
            </a:endParaRPr>
          </a:p>
          <a:p>
            <a:r>
              <a:rPr lang="en-US">
                <a:solidFill>
                  <a:schemeClr val="tx1"/>
                </a:solidFill>
              </a:rPr>
              <a:t>The argument “skip = 2” tells R to start reading the data from the third row.</a:t>
            </a:r>
            <a:endParaRPr lang="en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856815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896F7-A22E-40D9-A1BC-15E94020C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Exporting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6BBCE-946A-4D5C-9796-736CDDCB0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28D66F-A7E4-45AB-87CF-CB773190B5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234" y="1377088"/>
            <a:ext cx="3800623" cy="5170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3055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5442E-8643-4B80-A409-3725CD27B9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What we just did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1094F-4C0F-4E46-946B-AA14841CC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Conduct pairwise t-test</a:t>
            </a:r>
          </a:p>
          <a:p>
            <a:r>
              <a:rPr lang="en-CA"/>
              <a:t>Calculate the correlation coefficient</a:t>
            </a:r>
          </a:p>
          <a:p>
            <a:r>
              <a:rPr lang="en-CA"/>
              <a:t>Run an OLS regression in R</a:t>
            </a:r>
          </a:p>
        </p:txBody>
      </p:sp>
    </p:spTree>
    <p:extLst>
      <p:ext uri="{BB962C8B-B14F-4D97-AF65-F5344CB8AC3E}">
        <p14:creationId xmlns:p14="http://schemas.microsoft.com/office/powerpoint/2010/main" val="3776355865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5207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7FD8D-66AA-42CA-AB18-DAADE33EC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412F9-BDCF-4D5A-8390-C465BFC7E7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Let’s say you want to work with this table from </a:t>
            </a:r>
            <a:r>
              <a:rPr lang="en-CA">
                <a:hlinkClick r:id="rId2"/>
              </a:rPr>
              <a:t>Statistics Canada</a:t>
            </a:r>
            <a:r>
              <a:rPr lang="en-CA"/>
              <a:t>. </a:t>
            </a:r>
          </a:p>
          <a:p>
            <a:endParaRPr lang="en-CA"/>
          </a:p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F4201D-740D-46D2-AE86-456BA54E0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806" y="2843626"/>
            <a:ext cx="4971686" cy="370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317158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MFRE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FRE_PPT_Template_Slide_Master_2021" id="{08B81360-4105-47B8-9599-7E460FBC9B9B}" vid="{3FC3A78D-EAAA-41AC-A941-A462738759BD}"/>
    </a:ext>
  </a:extLst>
</a:theme>
</file>

<file path=ppt/theme/theme2.xml><?xml version="1.0" encoding="utf-8"?>
<a:theme xmlns:a="http://schemas.openxmlformats.org/drawingml/2006/main" name="Blue MFRE 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FRE_PPT_Template_Slide_Master_2021" id="{08B81360-4105-47B8-9599-7E460FBC9B9B}" vid="{05998B78-6AC2-4DC1-B7C9-1CD0A75B8A9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83727557648AA40B029C215891F95C5" ma:contentTypeVersion="13" ma:contentTypeDescription="Create a new document." ma:contentTypeScope="" ma:versionID="f9c1f9c074c44b116b34834c7362056f">
  <xsd:schema xmlns:xsd="http://www.w3.org/2001/XMLSchema" xmlns:xs="http://www.w3.org/2001/XMLSchema" xmlns:p="http://schemas.microsoft.com/office/2006/metadata/properties" xmlns:ns3="8c008993-a31f-4b40-b1f3-88dd9c6e1924" xmlns:ns4="360018dd-41eb-4458-b1d4-4b46a95a2b02" targetNamespace="http://schemas.microsoft.com/office/2006/metadata/properties" ma:root="true" ma:fieldsID="26a0d335bfb451ccb1adb2eb906b39be" ns3:_="" ns4:_="">
    <xsd:import namespace="8c008993-a31f-4b40-b1f3-88dd9c6e1924"/>
    <xsd:import namespace="360018dd-41eb-4458-b1d4-4b46a95a2b0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008993-a31f-4b40-b1f3-88dd9c6e19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60018dd-41eb-4458-b1d4-4b46a95a2b02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841B8F5-AA29-47D9-A8B1-995128312E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c008993-a31f-4b40-b1f3-88dd9c6e1924"/>
    <ds:schemaRef ds:uri="360018dd-41eb-4458-b1d4-4b46a95a2b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D1762A1-E34B-41C9-95FE-AF4C7264B0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B674C31-B213-40B1-9641-8D88DEF9064A}">
  <ds:schemaRefs>
    <ds:schemaRef ds:uri="360018dd-41eb-4458-b1d4-4b46a95a2b02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purl.org/dc/dcmitype/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8c008993-a31f-4b40-b1f3-88dd9c6e1924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6531</TotalTime>
  <Words>3871</Words>
  <Application>Microsoft Office PowerPoint</Application>
  <PresentationFormat>Widescreen</PresentationFormat>
  <Paragraphs>516</Paragraphs>
  <Slides>82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82</vt:i4>
      </vt:variant>
    </vt:vector>
  </HeadingPairs>
  <TitlesOfParts>
    <vt:vector size="90" baseType="lpstr">
      <vt:lpstr>-apple-system</vt:lpstr>
      <vt:lpstr>Arial</vt:lpstr>
      <vt:lpstr>Calibri</vt:lpstr>
      <vt:lpstr>Open Sans</vt:lpstr>
      <vt:lpstr>Open Sans Light</vt:lpstr>
      <vt:lpstr>Open Sans SemiBold</vt:lpstr>
      <vt:lpstr>White MFRE Template</vt:lpstr>
      <vt:lpstr>Blue MFRE Template</vt:lpstr>
      <vt:lpstr>R Bootcamp: Loading Data</vt:lpstr>
      <vt:lpstr>Learning Objectives</vt:lpstr>
      <vt:lpstr>Flat files</vt:lpstr>
      <vt:lpstr>Flat files</vt:lpstr>
      <vt:lpstr>Excel files</vt:lpstr>
      <vt:lpstr>Merge</vt:lpstr>
      <vt:lpstr>Stata files</vt:lpstr>
      <vt:lpstr>Google Sheets</vt:lpstr>
      <vt:lpstr>API</vt:lpstr>
      <vt:lpstr>API</vt:lpstr>
      <vt:lpstr>What we just did</vt:lpstr>
      <vt:lpstr>Viewing your data</vt:lpstr>
      <vt:lpstr>Inspecting your data </vt:lpstr>
      <vt:lpstr>Inspecting your data</vt:lpstr>
      <vt:lpstr>Subsetting Data Frames </vt:lpstr>
      <vt:lpstr>Q &amp; A</vt:lpstr>
      <vt:lpstr>Research Question</vt:lpstr>
      <vt:lpstr>Tidy Data</vt:lpstr>
      <vt:lpstr>Tidy data</vt:lpstr>
      <vt:lpstr>Tidy data</vt:lpstr>
      <vt:lpstr>Tidy data</vt:lpstr>
      <vt:lpstr>Tidy data</vt:lpstr>
      <vt:lpstr>Reshaping data</vt:lpstr>
      <vt:lpstr>Reshaping data</vt:lpstr>
      <vt:lpstr>Note on column names </vt:lpstr>
      <vt:lpstr>Reshaping data</vt:lpstr>
      <vt:lpstr>Reshaping data</vt:lpstr>
      <vt:lpstr>Reshaping data</vt:lpstr>
      <vt:lpstr>Reshaping data</vt:lpstr>
      <vt:lpstr>Data Wrangling – reshaping data </vt:lpstr>
      <vt:lpstr>Reshaping data</vt:lpstr>
      <vt:lpstr>Reshaping data</vt:lpstr>
      <vt:lpstr>Reshaping data</vt:lpstr>
      <vt:lpstr>Reshaping data </vt:lpstr>
      <vt:lpstr>Selecting and Filtering</vt:lpstr>
      <vt:lpstr>Selecting and Filtering</vt:lpstr>
      <vt:lpstr>Selecting and Filtering</vt:lpstr>
      <vt:lpstr>Selecting and Filtering</vt:lpstr>
      <vt:lpstr>Renaming columns</vt:lpstr>
      <vt:lpstr>Joining data together</vt:lpstr>
      <vt:lpstr>Joining data together</vt:lpstr>
      <vt:lpstr>Another way to join</vt:lpstr>
      <vt:lpstr>Creating new variables</vt:lpstr>
      <vt:lpstr>Descriptive statistics</vt:lpstr>
      <vt:lpstr>Descriptive statistics</vt:lpstr>
      <vt:lpstr>Descriptive statistics</vt:lpstr>
      <vt:lpstr>Descriptive statistics</vt:lpstr>
      <vt:lpstr>Data Visualization</vt:lpstr>
      <vt:lpstr>Data Visualization</vt:lpstr>
      <vt:lpstr>Scatterplots</vt:lpstr>
      <vt:lpstr>Scatterplots</vt:lpstr>
      <vt:lpstr>Scatterplots</vt:lpstr>
      <vt:lpstr>Scatterplots</vt:lpstr>
      <vt:lpstr>Scatterplots</vt:lpstr>
      <vt:lpstr>Scatterplots</vt:lpstr>
      <vt:lpstr>Scatterplots</vt:lpstr>
      <vt:lpstr>Scatterplots</vt:lpstr>
      <vt:lpstr>Scatterplots</vt:lpstr>
      <vt:lpstr>Adding layers</vt:lpstr>
      <vt:lpstr>Adding a trend line</vt:lpstr>
      <vt:lpstr>Adding a trend line</vt:lpstr>
      <vt:lpstr>Changing the theme</vt:lpstr>
      <vt:lpstr>Saving the plot</vt:lpstr>
      <vt:lpstr>Boxplots</vt:lpstr>
      <vt:lpstr>Boxplots</vt:lpstr>
      <vt:lpstr>Edit the tick marks</vt:lpstr>
      <vt:lpstr>Flipping the coordinates</vt:lpstr>
      <vt:lpstr>Line plots</vt:lpstr>
      <vt:lpstr>Adding a comma to the scale</vt:lpstr>
      <vt:lpstr>Histogram</vt:lpstr>
      <vt:lpstr>Histogram</vt:lpstr>
      <vt:lpstr>Analysis</vt:lpstr>
      <vt:lpstr>Comparing CAN &amp; AUS </vt:lpstr>
      <vt:lpstr>Comparing CAN &amp; AUS </vt:lpstr>
      <vt:lpstr>t-test</vt:lpstr>
      <vt:lpstr>Correlation</vt:lpstr>
      <vt:lpstr>Correlation</vt:lpstr>
      <vt:lpstr>Regression</vt:lpstr>
      <vt:lpstr>Exporting results </vt:lpstr>
      <vt:lpstr>Exporting results</vt:lpstr>
      <vt:lpstr>What we just did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Lim, Krisha</cp:lastModifiedBy>
  <cp:revision>638</cp:revision>
  <dcterms:created xsi:type="dcterms:W3CDTF">2020-06-08T21:42:39Z</dcterms:created>
  <dcterms:modified xsi:type="dcterms:W3CDTF">2022-04-19T04:48:26Z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0x010100483727557648AA40B029C215891F95C5</vt:lpwstr>
  </property>
</Properties>
</file>

<file path=docProps/thumbnail.jpeg>
</file>